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20" r:id="rId4"/>
  </p:sldMasterIdLst>
  <p:notesMasterIdLst>
    <p:notesMasterId r:id="rId42"/>
  </p:notesMasterIdLst>
  <p:sldIdLst>
    <p:sldId id="258" r:id="rId5"/>
    <p:sldId id="259" r:id="rId6"/>
    <p:sldId id="260" r:id="rId7"/>
    <p:sldId id="297" r:id="rId8"/>
    <p:sldId id="261" r:id="rId9"/>
    <p:sldId id="293" r:id="rId10"/>
    <p:sldId id="262" r:id="rId11"/>
    <p:sldId id="263" r:id="rId12"/>
    <p:sldId id="264" r:id="rId13"/>
    <p:sldId id="265" r:id="rId14"/>
    <p:sldId id="266" r:id="rId15"/>
    <p:sldId id="294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1" r:id="rId40"/>
    <p:sldId id="292" r:id="rId4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12" Type="http://schemas.openxmlformats.org/officeDocument/2006/relationships/image" Target="../media/image34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6" Type="http://schemas.openxmlformats.org/officeDocument/2006/relationships/image" Target="../media/image28.emf"/><Relationship Id="rId11" Type="http://schemas.openxmlformats.org/officeDocument/2006/relationships/image" Target="../media/image33.emf"/><Relationship Id="rId5" Type="http://schemas.openxmlformats.org/officeDocument/2006/relationships/image" Target="../media/image27.emf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12" Type="http://schemas.openxmlformats.org/officeDocument/2006/relationships/image" Target="../media/image46.emf"/><Relationship Id="rId2" Type="http://schemas.openxmlformats.org/officeDocument/2006/relationships/image" Target="../media/image36.emf"/><Relationship Id="rId1" Type="http://schemas.openxmlformats.org/officeDocument/2006/relationships/image" Target="../media/image35.emf"/><Relationship Id="rId6" Type="http://schemas.openxmlformats.org/officeDocument/2006/relationships/image" Target="../media/image40.emf"/><Relationship Id="rId11" Type="http://schemas.openxmlformats.org/officeDocument/2006/relationships/image" Target="../media/image45.emf"/><Relationship Id="rId5" Type="http://schemas.openxmlformats.org/officeDocument/2006/relationships/image" Target="../media/image39.emf"/><Relationship Id="rId10" Type="http://schemas.openxmlformats.org/officeDocument/2006/relationships/image" Target="../media/image44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12" Type="http://schemas.openxmlformats.org/officeDocument/2006/relationships/image" Target="../media/image58.emf"/><Relationship Id="rId2" Type="http://schemas.openxmlformats.org/officeDocument/2006/relationships/image" Target="../media/image48.emf"/><Relationship Id="rId1" Type="http://schemas.openxmlformats.org/officeDocument/2006/relationships/image" Target="../media/image47.emf"/><Relationship Id="rId6" Type="http://schemas.openxmlformats.org/officeDocument/2006/relationships/image" Target="../media/image52.emf"/><Relationship Id="rId11" Type="http://schemas.openxmlformats.org/officeDocument/2006/relationships/image" Target="../media/image57.emf"/><Relationship Id="rId5" Type="http://schemas.openxmlformats.org/officeDocument/2006/relationships/image" Target="../media/image51.emf"/><Relationship Id="rId10" Type="http://schemas.openxmlformats.org/officeDocument/2006/relationships/image" Target="../media/image56.emf"/><Relationship Id="rId4" Type="http://schemas.openxmlformats.org/officeDocument/2006/relationships/image" Target="../media/image50.emf"/><Relationship Id="rId9" Type="http://schemas.openxmlformats.org/officeDocument/2006/relationships/image" Target="../media/image55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12" Type="http://schemas.openxmlformats.org/officeDocument/2006/relationships/image" Target="../media/image70.emf"/><Relationship Id="rId2" Type="http://schemas.openxmlformats.org/officeDocument/2006/relationships/image" Target="../media/image60.emf"/><Relationship Id="rId1" Type="http://schemas.openxmlformats.org/officeDocument/2006/relationships/image" Target="../media/image59.emf"/><Relationship Id="rId6" Type="http://schemas.openxmlformats.org/officeDocument/2006/relationships/image" Target="../media/image64.emf"/><Relationship Id="rId11" Type="http://schemas.openxmlformats.org/officeDocument/2006/relationships/image" Target="../media/image69.emf"/><Relationship Id="rId5" Type="http://schemas.openxmlformats.org/officeDocument/2006/relationships/image" Target="../media/image63.emf"/><Relationship Id="rId10" Type="http://schemas.openxmlformats.org/officeDocument/2006/relationships/image" Target="../media/image68.emf"/><Relationship Id="rId4" Type="http://schemas.openxmlformats.org/officeDocument/2006/relationships/image" Target="../media/image62.emf"/><Relationship Id="rId9" Type="http://schemas.openxmlformats.org/officeDocument/2006/relationships/image" Target="../media/image67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image" Target="../media/image7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53712-BC77-4B5B-8CF5-73B2179713EB}" type="datetimeFigureOut">
              <a:rPr lang="zh-TW" altLang="en-US" smtClean="0"/>
              <a:t>2017/2/24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D8FB1-1B5C-4BD4-9D2D-F12F04A930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525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BBEAD13-0566-4C6C-97E7-55F17F24B09F}" type="datetimeFigureOut">
              <a:rPr lang="zh-TW" altLang="en-US" smtClean="0">
                <a:solidFill>
                  <a:srgbClr val="000000"/>
                </a:solidFill>
              </a:rPr>
              <a:pPr/>
              <a:t>2017/2/24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3DA0BB7-265A-403C-9275-D587AB510ED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127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5129" name="Picture 9" descr="BioXG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50"/>
            <a:ext cx="13525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991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EAD13-0566-4C6C-97E7-55F17F24B09F}" type="datetimeFigureOut">
              <a:rPr lang="zh-TW" altLang="en-US" smtClean="0">
                <a:solidFill>
                  <a:srgbClr val="000000"/>
                </a:solidFill>
              </a:rPr>
              <a:pPr/>
              <a:t>2017/2/24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A0BB7-265A-403C-9275-D587AB510ED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45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EAD13-0566-4C6C-97E7-55F17F24B09F}" type="datetimeFigureOut">
              <a:rPr lang="zh-TW" altLang="en-US" smtClean="0">
                <a:solidFill>
                  <a:srgbClr val="000000"/>
                </a:solidFill>
              </a:rPr>
              <a:pPr/>
              <a:t>2017/2/24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A0BB7-265A-403C-9275-D587AB510ED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48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A411-8141-4448-826C-4C8DF55FCA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59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A411-8141-4448-826C-4C8DF55FCA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92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A411-8141-4448-826C-4C8DF55FCA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62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A411-8141-4448-826C-4C8DF55FCA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72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A411-8141-4448-826C-4C8DF55FCA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70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A411-8141-4448-826C-4C8DF55FCA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21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A411-8141-4448-826C-4C8DF55FCA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35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A411-8141-4448-826C-4C8DF55FCA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65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EAD13-0566-4C6C-97E7-55F17F24B09F}" type="datetimeFigureOut">
              <a:rPr lang="zh-TW" altLang="en-US" smtClean="0">
                <a:solidFill>
                  <a:srgbClr val="000000"/>
                </a:solidFill>
              </a:rPr>
              <a:pPr/>
              <a:t>2017/2/24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A0BB7-265A-403C-9275-D587AB510ED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48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A411-8141-4448-826C-4C8DF55FCA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07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A411-8141-4448-826C-4C8DF55FCA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12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A411-8141-4448-826C-4C8DF55FCA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0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6" name="Picture 9" descr="BioXG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91250"/>
            <a:ext cx="13525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1" y="1524001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1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zh-TW"/>
              <a:t>Student: Chih-Ta Lin</a:t>
            </a:r>
          </a:p>
          <a:p>
            <a:r>
              <a:rPr lang="en-US" altLang="zh-TW"/>
              <a:t>Advisor: Jinn-Moon Yang</a:t>
            </a:r>
          </a:p>
          <a:p>
            <a:r>
              <a:rPr lang="en-US" altLang="zh-TW"/>
              <a:t>Date: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quarter" idx="10"/>
          </p:nvPr>
        </p:nvSpPr>
        <p:spPr>
          <a:xfrm>
            <a:off x="0" y="6189663"/>
            <a:ext cx="1331913" cy="2873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830263" y="6180138"/>
            <a:ext cx="539750" cy="360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820150" y="6597650"/>
            <a:ext cx="3238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3D6C9-8054-4BF2-832C-053E64955E7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87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CA0CD-7602-4F28-BFDA-03A80C56789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08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C160B-DD77-4911-A308-95E66060296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9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F31C3-04CB-43E2-BB2C-91B0DD10AE4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89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E0AE7-04B7-4762-BA18-ABD9B9E5425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23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84358-7602-4864-B58F-5EA5CCBC664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829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20661-BBA3-4A8E-A0D0-99599AD81E3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77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EAD13-0566-4C6C-97E7-55F17F24B09F}" type="datetimeFigureOut">
              <a:rPr lang="zh-TW" altLang="en-US" smtClean="0">
                <a:solidFill>
                  <a:srgbClr val="000000"/>
                </a:solidFill>
              </a:rPr>
              <a:pPr/>
              <a:t>2017/2/24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A0BB7-265A-403C-9275-D587AB510ED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19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D81D2-FC07-4039-A81E-A30D711D500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05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C7692-D188-485C-8709-0279D89ACB6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16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C0EB6-4F68-4810-9CDA-66005D1496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21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7814"/>
            <a:ext cx="2057400" cy="5853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7814"/>
            <a:ext cx="6019800" cy="5853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5CC32-FB0A-49E6-8274-D59B085339D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0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0000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0000"/>
              </a:solidFill>
              <a:latin typeface="Arial" charset="0"/>
              <a:ea typeface="新細明體" pitchFamily="18" charset="-120"/>
            </a:endParaRPr>
          </a:p>
        </p:txBody>
      </p:sp>
      <p:pic>
        <p:nvPicPr>
          <p:cNvPr id="6" name="Picture 9" descr="BioXG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91250"/>
            <a:ext cx="13525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zh-TW"/>
              <a:t>Student: Chih-Ta Lin</a:t>
            </a:r>
          </a:p>
          <a:p>
            <a:r>
              <a:rPr lang="en-US" altLang="zh-TW"/>
              <a:t>Advisor: Jinn-Moon Yang</a:t>
            </a:r>
          </a:p>
          <a:p>
            <a:r>
              <a:rPr lang="en-US" altLang="zh-TW"/>
              <a:t>Date: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820150" y="6597650"/>
            <a:ext cx="3238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B151B-F03B-4873-857A-A592921FEE6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17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2D3D2-0234-4F61-ACDE-A339BBBF82D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695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330F6-1FB6-4089-BC17-74E41C103AF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861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2530"/>
            <a:ext cx="4038600" cy="478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6751"/>
            <a:ext cx="4038600" cy="478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B3219-0320-45F2-9CC8-EBE33081377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217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7F050-7655-41F2-AF43-80FBDD62C54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86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F1D5E-2BB4-4E3E-A540-816616B9CAB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73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EAD13-0566-4C6C-97E7-55F17F24B09F}" type="datetimeFigureOut">
              <a:rPr lang="zh-TW" altLang="en-US" smtClean="0">
                <a:solidFill>
                  <a:srgbClr val="000000"/>
                </a:solidFill>
              </a:rPr>
              <a:pPr/>
              <a:t>2017/2/24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A0BB7-265A-403C-9275-D587AB510ED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8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1EDA5-8284-4263-9DA6-8D71021A4FC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5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90DBB-87BB-4D52-AAEA-F098913A59B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6702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AAA18-24EE-4E6F-B00F-8FD7A30CD37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613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B6940-2D47-4F98-98B7-353B11BCA52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190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D0EA0-C864-4F99-AF45-91A4A0F73FA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61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1476375" y="6243638"/>
            <a:ext cx="1114425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0E4BFD2-FAEE-47BC-8AEE-F41C547DEDD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21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EAD13-0566-4C6C-97E7-55F17F24B09F}" type="datetimeFigureOut">
              <a:rPr lang="zh-TW" altLang="en-US" smtClean="0">
                <a:solidFill>
                  <a:srgbClr val="000000"/>
                </a:solidFill>
              </a:rPr>
              <a:pPr/>
              <a:t>2017/2/24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A0BB7-265A-403C-9275-D587AB510ED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39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EAD13-0566-4C6C-97E7-55F17F24B09F}" type="datetimeFigureOut">
              <a:rPr lang="zh-TW" altLang="en-US" smtClean="0">
                <a:solidFill>
                  <a:srgbClr val="000000"/>
                </a:solidFill>
              </a:rPr>
              <a:pPr/>
              <a:t>2017/2/24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A0BB7-265A-403C-9275-D587AB510ED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3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EAD13-0566-4C6C-97E7-55F17F24B09F}" type="datetimeFigureOut">
              <a:rPr lang="zh-TW" altLang="en-US" smtClean="0">
                <a:solidFill>
                  <a:srgbClr val="000000"/>
                </a:solidFill>
              </a:rPr>
              <a:pPr/>
              <a:t>2017/2/24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A0BB7-265A-403C-9275-D587AB510ED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EAD13-0566-4C6C-97E7-55F17F24B09F}" type="datetimeFigureOut">
              <a:rPr lang="zh-TW" altLang="en-US" smtClean="0">
                <a:solidFill>
                  <a:srgbClr val="000000"/>
                </a:solidFill>
              </a:rPr>
              <a:pPr/>
              <a:t>2017/2/24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A0BB7-265A-403C-9275-D587AB510ED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83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EAD13-0566-4C6C-97E7-55F17F24B09F}" type="datetimeFigureOut">
              <a:rPr lang="zh-TW" altLang="en-US" smtClean="0">
                <a:solidFill>
                  <a:srgbClr val="000000"/>
                </a:solidFill>
              </a:rPr>
              <a:pPr/>
              <a:t>2017/2/24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A0BB7-265A-403C-9275-D587AB510ED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14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76375" y="6243638"/>
            <a:ext cx="1114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Garamond" pitchFamily="18" charset="0"/>
              </a:defRPr>
            </a:lvl1pPr>
          </a:lstStyle>
          <a:p>
            <a:fld id="{5BBEAD13-0566-4C6C-97E7-55F17F24B09F}" type="datetimeFigureOut">
              <a:rPr lang="zh-TW" altLang="en-US" smtClean="0">
                <a:solidFill>
                  <a:srgbClr val="000000"/>
                </a:solidFill>
              </a:rPr>
              <a:pPr/>
              <a:t>2017/2/24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0872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latin typeface="Garamond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Garamond" pitchFamily="18" charset="0"/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103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4105" name="Picture 9" descr="BioXGE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50"/>
            <a:ext cx="13525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60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kumimoji="1"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kumimoji="1"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1383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955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30527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5099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4A411-8141-4448-826C-4C8DF55FCA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9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29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1030" name="Picture 9" descr="BioXGE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1250"/>
            <a:ext cx="13525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165850"/>
            <a:ext cx="13319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FFFFFF"/>
              </a:solidFill>
            </a:endParaRP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27088" y="6165850"/>
            <a:ext cx="561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FFFFFF"/>
              </a:solidFill>
            </a:endParaRP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8713" y="6381750"/>
            <a:ext cx="3952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9B7EBD-8D8D-4783-B16E-DD69AEE42865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7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pitchFamily="34" charset="0"/>
          <a:ea typeface="細明體" pitchFamily="49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pitchFamily="34" charset="0"/>
          <a:ea typeface="細明體" pitchFamily="49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pitchFamily="34" charset="0"/>
          <a:ea typeface="細明體" pitchFamily="49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pitchFamily="34" charset="0"/>
          <a:ea typeface="細明體" pitchFamily="49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kumimoji="1"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kumimoji="1"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751"/>
            <a:ext cx="8229600" cy="49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103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0000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000000"/>
              </a:solidFill>
              <a:latin typeface="Arial" charset="0"/>
              <a:ea typeface="新細明體" pitchFamily="18" charset="-120"/>
            </a:endParaRPr>
          </a:p>
        </p:txBody>
      </p:sp>
      <p:pic>
        <p:nvPicPr>
          <p:cNvPr id="3078" name="Picture 9" descr="BioXGE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191250"/>
            <a:ext cx="13525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165850"/>
            <a:ext cx="13319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FFFFFF"/>
              </a:solidFill>
            </a:endParaRP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27088" y="6165850"/>
            <a:ext cx="561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FFFFFF"/>
              </a:solidFill>
            </a:endParaRP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8713" y="6381750"/>
            <a:ext cx="3952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2ED511-61C9-4E42-A76A-230F53E314C4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8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kumimoji="1"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kumimoji="1"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openxmlformats.org/officeDocument/2006/relationships/oleObject" Target="../embeddings/oleObject51.bin"/><Relationship Id="rId18" Type="http://schemas.openxmlformats.org/officeDocument/2006/relationships/image" Target="../media/image66.emf"/><Relationship Id="rId26" Type="http://schemas.openxmlformats.org/officeDocument/2006/relationships/image" Target="../media/image70.emf"/><Relationship Id="rId3" Type="http://schemas.openxmlformats.org/officeDocument/2006/relationships/oleObject" Target="../embeddings/oleObject46.bin"/><Relationship Id="rId21" Type="http://schemas.openxmlformats.org/officeDocument/2006/relationships/oleObject" Target="../embeddings/oleObject55.bin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63.emf"/><Relationship Id="rId17" Type="http://schemas.openxmlformats.org/officeDocument/2006/relationships/oleObject" Target="../embeddings/oleObject53.bin"/><Relationship Id="rId25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5.emf"/><Relationship Id="rId20" Type="http://schemas.openxmlformats.org/officeDocument/2006/relationships/image" Target="../media/image67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60.emf"/><Relationship Id="rId11" Type="http://schemas.openxmlformats.org/officeDocument/2006/relationships/oleObject" Target="../embeddings/oleObject50.bin"/><Relationship Id="rId24" Type="http://schemas.openxmlformats.org/officeDocument/2006/relationships/image" Target="../media/image69.emf"/><Relationship Id="rId5" Type="http://schemas.openxmlformats.org/officeDocument/2006/relationships/oleObject" Target="../embeddings/oleObject47.bin"/><Relationship Id="rId15" Type="http://schemas.openxmlformats.org/officeDocument/2006/relationships/oleObject" Target="../embeddings/oleObject52.bin"/><Relationship Id="rId23" Type="http://schemas.openxmlformats.org/officeDocument/2006/relationships/oleObject" Target="../embeddings/oleObject56.bin"/><Relationship Id="rId10" Type="http://schemas.openxmlformats.org/officeDocument/2006/relationships/image" Target="../media/image62.emf"/><Relationship Id="rId19" Type="http://schemas.openxmlformats.org/officeDocument/2006/relationships/oleObject" Target="../embeddings/oleObject54.bin"/><Relationship Id="rId4" Type="http://schemas.openxmlformats.org/officeDocument/2006/relationships/image" Target="../media/image59.emf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64.emf"/><Relationship Id="rId22" Type="http://schemas.openxmlformats.org/officeDocument/2006/relationships/image" Target="../media/image6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7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60.bin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68.bin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70.bin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72.bin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73.bin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74.bin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75.bin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7.emf"/><Relationship Id="rId5" Type="http://schemas.openxmlformats.org/officeDocument/2006/relationships/oleObject" Target="../embeddings/oleObject76.bin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4.emf"/><Relationship Id="rId26" Type="http://schemas.openxmlformats.org/officeDocument/2006/relationships/oleObject" Target="../embeddings/oleObject8.bin"/><Relationship Id="rId3" Type="http://schemas.openxmlformats.org/officeDocument/2006/relationships/image" Target="../media/image8.png"/><Relationship Id="rId21" Type="http://schemas.openxmlformats.org/officeDocument/2006/relationships/oleObject" Target="../embeddings/oleObject5.bin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17" Type="http://schemas.openxmlformats.org/officeDocument/2006/relationships/oleObject" Target="../embeddings/oleObject3.bin"/><Relationship Id="rId25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.emf"/><Relationship Id="rId20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24" Type="http://schemas.openxmlformats.org/officeDocument/2006/relationships/oleObject" Target="../embeddings/oleObject6.bin"/><Relationship Id="rId5" Type="http://schemas.openxmlformats.org/officeDocument/2006/relationships/image" Target="../media/image10.jpeg"/><Relationship Id="rId15" Type="http://schemas.openxmlformats.org/officeDocument/2006/relationships/oleObject" Target="../embeddings/oleObject2.bin"/><Relationship Id="rId23" Type="http://schemas.openxmlformats.org/officeDocument/2006/relationships/image" Target="../media/image18.png"/><Relationship Id="rId28" Type="http://schemas.openxmlformats.org/officeDocument/2006/relationships/oleObject" Target="../embeddings/oleObject9.bin"/><Relationship Id="rId10" Type="http://schemas.openxmlformats.org/officeDocument/2006/relationships/image" Target="../media/image15.png"/><Relationship Id="rId19" Type="http://schemas.openxmlformats.org/officeDocument/2006/relationships/oleObject" Target="../embeddings/oleObject4.bin"/><Relationship Id="rId4" Type="http://schemas.openxmlformats.org/officeDocument/2006/relationships/image" Target="../media/image9.wmf"/><Relationship Id="rId9" Type="http://schemas.openxmlformats.org/officeDocument/2006/relationships/image" Target="../media/image14.png"/><Relationship Id="rId14" Type="http://schemas.openxmlformats.org/officeDocument/2006/relationships/image" Target="../media/image2.emf"/><Relationship Id="rId22" Type="http://schemas.openxmlformats.org/officeDocument/2006/relationships/image" Target="../media/image6.emf"/><Relationship Id="rId27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8.emf"/><Relationship Id="rId5" Type="http://schemas.openxmlformats.org/officeDocument/2006/relationships/oleObject" Target="../embeddings/oleObject77.bin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78.bin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79.bin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80.bin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67.emf"/><Relationship Id="rId5" Type="http://schemas.openxmlformats.org/officeDocument/2006/relationships/oleObject" Target="../embeddings/oleObject81.bin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68.emf"/><Relationship Id="rId5" Type="http://schemas.openxmlformats.org/officeDocument/2006/relationships/oleObject" Target="../embeddings/oleObject82.bin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83.bin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84.bin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30.emf"/><Relationship Id="rId26" Type="http://schemas.openxmlformats.org/officeDocument/2006/relationships/image" Target="../media/image34.emf"/><Relationship Id="rId3" Type="http://schemas.openxmlformats.org/officeDocument/2006/relationships/oleObject" Target="../embeddings/oleObject10.bin"/><Relationship Id="rId21" Type="http://schemas.openxmlformats.org/officeDocument/2006/relationships/oleObject" Target="../embeddings/oleObject19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27.emf"/><Relationship Id="rId17" Type="http://schemas.openxmlformats.org/officeDocument/2006/relationships/oleObject" Target="../embeddings/oleObject17.bin"/><Relationship Id="rId25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emf"/><Relationship Id="rId20" Type="http://schemas.openxmlformats.org/officeDocument/2006/relationships/image" Target="../media/image31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emf"/><Relationship Id="rId11" Type="http://schemas.openxmlformats.org/officeDocument/2006/relationships/oleObject" Target="../embeddings/oleObject14.bin"/><Relationship Id="rId24" Type="http://schemas.openxmlformats.org/officeDocument/2006/relationships/image" Target="../media/image33.emf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23" Type="http://schemas.openxmlformats.org/officeDocument/2006/relationships/oleObject" Target="../embeddings/oleObject20.bin"/><Relationship Id="rId10" Type="http://schemas.openxmlformats.org/officeDocument/2006/relationships/image" Target="../media/image26.emf"/><Relationship Id="rId19" Type="http://schemas.openxmlformats.org/officeDocument/2006/relationships/oleObject" Target="../embeddings/oleObject18.bin"/><Relationship Id="rId4" Type="http://schemas.openxmlformats.org/officeDocument/2006/relationships/image" Target="../media/image23.e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28.emf"/><Relationship Id="rId22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42.emf"/><Relationship Id="rId26" Type="http://schemas.openxmlformats.org/officeDocument/2006/relationships/image" Target="../media/image46.emf"/><Relationship Id="rId3" Type="http://schemas.openxmlformats.org/officeDocument/2006/relationships/oleObject" Target="../embeddings/oleObject22.bin"/><Relationship Id="rId21" Type="http://schemas.openxmlformats.org/officeDocument/2006/relationships/oleObject" Target="../embeddings/oleObject31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39.emf"/><Relationship Id="rId17" Type="http://schemas.openxmlformats.org/officeDocument/2006/relationships/oleObject" Target="../embeddings/oleObject29.bin"/><Relationship Id="rId25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.emf"/><Relationship Id="rId20" Type="http://schemas.openxmlformats.org/officeDocument/2006/relationships/image" Target="../media/image43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emf"/><Relationship Id="rId11" Type="http://schemas.openxmlformats.org/officeDocument/2006/relationships/oleObject" Target="../embeddings/oleObject26.bin"/><Relationship Id="rId24" Type="http://schemas.openxmlformats.org/officeDocument/2006/relationships/image" Target="../media/image45.emf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8.bin"/><Relationship Id="rId23" Type="http://schemas.openxmlformats.org/officeDocument/2006/relationships/oleObject" Target="../embeddings/oleObject32.bin"/><Relationship Id="rId10" Type="http://schemas.openxmlformats.org/officeDocument/2006/relationships/image" Target="../media/image38.emf"/><Relationship Id="rId19" Type="http://schemas.openxmlformats.org/officeDocument/2006/relationships/oleObject" Target="../embeddings/oleObject30.bin"/><Relationship Id="rId4" Type="http://schemas.openxmlformats.org/officeDocument/2006/relationships/image" Target="../media/image35.e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40.emf"/><Relationship Id="rId22" Type="http://schemas.openxmlformats.org/officeDocument/2006/relationships/image" Target="../media/image4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13" Type="http://schemas.openxmlformats.org/officeDocument/2006/relationships/oleObject" Target="../embeddings/oleObject39.bin"/><Relationship Id="rId18" Type="http://schemas.openxmlformats.org/officeDocument/2006/relationships/image" Target="../media/image54.emf"/><Relationship Id="rId26" Type="http://schemas.openxmlformats.org/officeDocument/2006/relationships/image" Target="../media/image58.emf"/><Relationship Id="rId3" Type="http://schemas.openxmlformats.org/officeDocument/2006/relationships/oleObject" Target="../embeddings/oleObject34.bin"/><Relationship Id="rId21" Type="http://schemas.openxmlformats.org/officeDocument/2006/relationships/oleObject" Target="../embeddings/oleObject43.bin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51.emf"/><Relationship Id="rId17" Type="http://schemas.openxmlformats.org/officeDocument/2006/relationships/oleObject" Target="../embeddings/oleObject41.bin"/><Relationship Id="rId25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3.emf"/><Relationship Id="rId20" Type="http://schemas.openxmlformats.org/officeDocument/2006/relationships/image" Target="../media/image55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48.emf"/><Relationship Id="rId11" Type="http://schemas.openxmlformats.org/officeDocument/2006/relationships/oleObject" Target="../embeddings/oleObject38.bin"/><Relationship Id="rId24" Type="http://schemas.openxmlformats.org/officeDocument/2006/relationships/image" Target="../media/image57.emf"/><Relationship Id="rId5" Type="http://schemas.openxmlformats.org/officeDocument/2006/relationships/oleObject" Target="../embeddings/oleObject35.bin"/><Relationship Id="rId15" Type="http://schemas.openxmlformats.org/officeDocument/2006/relationships/oleObject" Target="../embeddings/oleObject40.bin"/><Relationship Id="rId23" Type="http://schemas.openxmlformats.org/officeDocument/2006/relationships/oleObject" Target="../embeddings/oleObject44.bin"/><Relationship Id="rId10" Type="http://schemas.openxmlformats.org/officeDocument/2006/relationships/image" Target="../media/image50.emf"/><Relationship Id="rId19" Type="http://schemas.openxmlformats.org/officeDocument/2006/relationships/oleObject" Target="../embeddings/oleObject42.bin"/><Relationship Id="rId4" Type="http://schemas.openxmlformats.org/officeDocument/2006/relationships/image" Target="../media/image47.emf"/><Relationship Id="rId9" Type="http://schemas.openxmlformats.org/officeDocument/2006/relationships/oleObject" Target="../embeddings/oleObject37.bin"/><Relationship Id="rId14" Type="http://schemas.openxmlformats.org/officeDocument/2006/relationships/image" Target="../media/image52.emf"/><Relationship Id="rId22" Type="http://schemas.openxmlformats.org/officeDocument/2006/relationships/image" Target="../media/image5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4446" y="1219233"/>
            <a:ext cx="8047185" cy="1752600"/>
          </a:xfrm>
        </p:spPr>
        <p:txBody>
          <a:bodyPr/>
          <a:lstStyle/>
          <a:p>
            <a:r>
              <a:rPr lang="en-US" altLang="zh-TW" sz="3200" dirty="0" smtClean="0"/>
              <a:t>2012 BioXGEM</a:t>
            </a:r>
            <a:r>
              <a:rPr lang="en-US" altLang="zh-TW" sz="3200" dirty="0"/>
              <a:t>-</a:t>
            </a:r>
            <a:r>
              <a:rPr lang="en-US" altLang="zh-TW" sz="3200" dirty="0" smtClean="0"/>
              <a:t>RBC kinase profiling</a:t>
            </a:r>
            <a:br>
              <a:rPr lang="en-US" altLang="zh-TW" sz="3200" dirty="0" smtClean="0"/>
            </a:br>
            <a:r>
              <a:rPr lang="en-US" altLang="zh-TW" sz="3200" dirty="0" smtClean="0"/>
              <a:t>(50 natural products against 32 protein kinases)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4015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-17930" y="124189"/>
          <a:ext cx="9170892" cy="67263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4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94650">
                <a:tc gridSpan="12"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20121015 RBC 50 natural products against 32 protein kinase</a:t>
                      </a:r>
                      <a:r>
                        <a:rPr lang="en-US" altLang="zh-TW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 profiling</a:t>
                      </a:r>
                      <a:endParaRPr lang="zh-TW" altLang="en-US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43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JMY83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JMY84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T=6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S=19%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JMY85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JMY86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433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ZINC08647924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ZINC13424741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ZINC20112214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ZINC01062193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0"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58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JMY87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JMY88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T=2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S=6%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JMY89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JMY90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T=9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S=28%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587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ZINC01898781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ZINC01065219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ZINC04649214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ZINC12428433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0000">
                <a:tc gridSpan="3">
                  <a:txBody>
                    <a:bodyPr/>
                    <a:lstStyle/>
                    <a:p>
                      <a:pPr algn="ctr"/>
                      <a:endParaRPr lang="en-US" altLang="zh-TW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4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JMY91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T=12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S=38%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JMY92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T=7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S=22%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JMY93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JMY94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T=3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S=9%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400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ZINC13424695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ZINC03874886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err="1" smtClean="0">
                          <a:latin typeface="Calibri" pitchFamily="34" charset="0"/>
                          <a:cs typeface="Calibri" pitchFamily="34" charset="0"/>
                        </a:rPr>
                        <a:t>Magnolol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Rosmanol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40000"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2881" name="Object 1"/>
          <p:cNvGraphicFramePr>
            <a:graphicFrameLocks noChangeAspect="1"/>
          </p:cNvGraphicFramePr>
          <p:nvPr/>
        </p:nvGraphicFramePr>
        <p:xfrm>
          <a:off x="179512" y="1237216"/>
          <a:ext cx="1869206" cy="1362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name="CS ChemDraw Drawing" r:id="rId3" imgW="2066247" imgH="1506870" progId="ChemDraw.Document.6.0">
                  <p:embed/>
                </p:oleObj>
              </mc:Choice>
              <mc:Fallback>
                <p:oleObj name="CS ChemDraw Drawing" r:id="rId3" imgW="2066247" imgH="150687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237216"/>
                        <a:ext cx="1869206" cy="13624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2" name="Object 2"/>
          <p:cNvGraphicFramePr>
            <a:graphicFrameLocks noChangeAspect="1"/>
          </p:cNvGraphicFramePr>
          <p:nvPr/>
        </p:nvGraphicFramePr>
        <p:xfrm>
          <a:off x="2339752" y="1440104"/>
          <a:ext cx="2141043" cy="1027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CS ChemDraw Drawing" r:id="rId5" imgW="2383113" imgH="1142640" progId="ChemDraw.Document.6.0">
                  <p:embed/>
                </p:oleObj>
              </mc:Choice>
              <mc:Fallback>
                <p:oleObj name="CS ChemDraw Drawing" r:id="rId5" imgW="2383113" imgH="114264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440104"/>
                        <a:ext cx="2141043" cy="10270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3" name="Object 3"/>
          <p:cNvGraphicFramePr>
            <a:graphicFrameLocks noChangeAspect="1"/>
          </p:cNvGraphicFramePr>
          <p:nvPr/>
        </p:nvGraphicFramePr>
        <p:xfrm>
          <a:off x="4787312" y="1389768"/>
          <a:ext cx="1838325" cy="110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CS ChemDraw Drawing" r:id="rId7" imgW="1837714" imgH="1099980" progId="ChemDraw.Document.6.0">
                  <p:embed/>
                </p:oleObj>
              </mc:Choice>
              <mc:Fallback>
                <p:oleObj name="CS ChemDraw Drawing" r:id="rId7" imgW="1837714" imgH="10999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312" y="1389768"/>
                        <a:ext cx="1838325" cy="110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4" name="Object 4"/>
          <p:cNvGraphicFramePr>
            <a:graphicFrameLocks noChangeAspect="1"/>
          </p:cNvGraphicFramePr>
          <p:nvPr/>
        </p:nvGraphicFramePr>
        <p:xfrm>
          <a:off x="7042273" y="1398295"/>
          <a:ext cx="1951037" cy="104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CS ChemDraw Drawing" r:id="rId9" imgW="1950360" imgH="1049760" progId="ChemDraw.Document.6.0">
                  <p:embed/>
                </p:oleObj>
              </mc:Choice>
              <mc:Fallback>
                <p:oleObj name="CS ChemDraw Drawing" r:id="rId9" imgW="1950360" imgH="10497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2273" y="1398295"/>
                        <a:ext cx="1951037" cy="1049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5" name="Object 5"/>
          <p:cNvGraphicFramePr>
            <a:graphicFrameLocks noChangeAspect="1"/>
          </p:cNvGraphicFramePr>
          <p:nvPr/>
        </p:nvGraphicFramePr>
        <p:xfrm>
          <a:off x="395536" y="3356991"/>
          <a:ext cx="1430019" cy="1377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CS ChemDraw Drawing" r:id="rId11" imgW="1957924" imgH="1886490" progId="ChemDraw.Document.6.0">
                  <p:embed/>
                </p:oleObj>
              </mc:Choice>
              <mc:Fallback>
                <p:oleObj name="CS ChemDraw Drawing" r:id="rId11" imgW="1957924" imgH="188649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356991"/>
                        <a:ext cx="1430019" cy="13778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7" name="Object 7"/>
          <p:cNvGraphicFramePr>
            <a:graphicFrameLocks noChangeAspect="1"/>
          </p:cNvGraphicFramePr>
          <p:nvPr/>
        </p:nvGraphicFramePr>
        <p:xfrm>
          <a:off x="2389970" y="3540418"/>
          <a:ext cx="2028825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CS ChemDraw Drawing" r:id="rId13" imgW="2029509" imgH="958230" progId="ChemDraw.Document.6.0">
                  <p:embed/>
                </p:oleObj>
              </mc:Choice>
              <mc:Fallback>
                <p:oleObj name="CS ChemDraw Drawing" r:id="rId13" imgW="2029509" imgH="95823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970" y="3540418"/>
                        <a:ext cx="2028825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8" name="Object 8"/>
          <p:cNvGraphicFramePr>
            <a:graphicFrameLocks noChangeAspect="1"/>
          </p:cNvGraphicFramePr>
          <p:nvPr/>
        </p:nvGraphicFramePr>
        <p:xfrm>
          <a:off x="4757504" y="3623452"/>
          <a:ext cx="194786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CS ChemDraw Drawing" r:id="rId15" imgW="1947118" imgH="647460" progId="ChemDraw.Document.6.0">
                  <p:embed/>
                </p:oleObj>
              </mc:Choice>
              <mc:Fallback>
                <p:oleObj name="CS ChemDraw Drawing" r:id="rId15" imgW="1947118" imgH="6474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7504" y="3623452"/>
                        <a:ext cx="1947863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9" name="Object 9"/>
          <p:cNvGraphicFramePr>
            <a:graphicFrameLocks noChangeAspect="1"/>
          </p:cNvGraphicFramePr>
          <p:nvPr/>
        </p:nvGraphicFramePr>
        <p:xfrm>
          <a:off x="7050430" y="3662875"/>
          <a:ext cx="19081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CS ChemDraw Drawing" r:id="rId17" imgW="1907679" imgH="685530" progId="ChemDraw.Document.6.0">
                  <p:embed/>
                </p:oleObj>
              </mc:Choice>
              <mc:Fallback>
                <p:oleObj name="CS ChemDraw Drawing" r:id="rId17" imgW="1907679" imgH="68553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0430" y="3662875"/>
                        <a:ext cx="19081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0" name="Object 10"/>
          <p:cNvGraphicFramePr>
            <a:graphicFrameLocks noChangeAspect="1"/>
          </p:cNvGraphicFramePr>
          <p:nvPr/>
        </p:nvGraphicFramePr>
        <p:xfrm>
          <a:off x="98473" y="5473010"/>
          <a:ext cx="2149631" cy="1371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CS ChemDraw Drawing" r:id="rId19" imgW="2223194" imgH="1416960" progId="ChemDraw.Document.6.0">
                  <p:embed/>
                </p:oleObj>
              </mc:Choice>
              <mc:Fallback>
                <p:oleObj name="CS ChemDraw Drawing" r:id="rId19" imgW="2223194" imgH="14169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73" y="5473010"/>
                        <a:ext cx="2149631" cy="13711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1" name="Object 11"/>
          <p:cNvGraphicFramePr>
            <a:graphicFrameLocks noChangeAspect="1"/>
          </p:cNvGraphicFramePr>
          <p:nvPr/>
        </p:nvGraphicFramePr>
        <p:xfrm>
          <a:off x="2924163" y="5506255"/>
          <a:ext cx="1012453" cy="1337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CS ChemDraw Drawing" r:id="rId21" imgW="1660777" imgH="2194290" progId="ChemDraw.Document.6.0">
                  <p:embed/>
                </p:oleObj>
              </mc:Choice>
              <mc:Fallback>
                <p:oleObj name="CS ChemDraw Drawing" r:id="rId21" imgW="1660777" imgH="219429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4163" y="5506255"/>
                        <a:ext cx="1012453" cy="13376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2" name="Object 12"/>
          <p:cNvGraphicFramePr>
            <a:graphicFrameLocks noChangeAspect="1"/>
          </p:cNvGraphicFramePr>
          <p:nvPr/>
        </p:nvGraphicFramePr>
        <p:xfrm>
          <a:off x="4998036" y="5642195"/>
          <a:ext cx="1511300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CS ChemDraw Drawing" r:id="rId23" imgW="1511664" imgH="1030050" progId="ChemDraw.Document.6.0">
                  <p:embed/>
                </p:oleObj>
              </mc:Choice>
              <mc:Fallback>
                <p:oleObj name="CS ChemDraw Drawing" r:id="rId23" imgW="1511664" imgH="103005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8036" y="5642195"/>
                        <a:ext cx="1511300" cy="103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3" name="Object 13"/>
          <p:cNvGraphicFramePr>
            <a:graphicFrameLocks noChangeAspect="1"/>
          </p:cNvGraphicFramePr>
          <p:nvPr/>
        </p:nvGraphicFramePr>
        <p:xfrm>
          <a:off x="7473435" y="5686414"/>
          <a:ext cx="13335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CS ChemDraw Drawing" r:id="rId25" imgW="1333106" imgH="916920" progId="ChemDraw.Document.6.0">
                  <p:embed/>
                </p:oleObj>
              </mc:Choice>
              <mc:Fallback>
                <p:oleObj name="CS ChemDraw Drawing" r:id="rId25" imgW="1333106" imgH="91692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3435" y="5686414"/>
                        <a:ext cx="133350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543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1360333"/>
              </p:ext>
            </p:extLst>
          </p:nvPr>
        </p:nvGraphicFramePr>
        <p:xfrm>
          <a:off x="-17930" y="124189"/>
          <a:ext cx="9170892" cy="67263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4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94650">
                <a:tc gridSpan="12"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20121015 RBC 50 natural products against 32 protein kinase</a:t>
                      </a:r>
                      <a:r>
                        <a:rPr lang="en-US" altLang="zh-TW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 profiling</a:t>
                      </a:r>
                      <a:endParaRPr lang="zh-TW" altLang="en-US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43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JMY95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JMY96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T=1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S=3%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433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Nobiletin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smtClean="0">
                          <a:latin typeface="Calibri" pitchFamily="34" charset="0"/>
                          <a:cs typeface="Calibri" pitchFamily="34" charset="0"/>
                        </a:rPr>
                        <a:t>6-shogaol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0"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587"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587"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0000">
                <a:tc gridSpan="3">
                  <a:txBody>
                    <a:bodyPr/>
                    <a:lstStyle/>
                    <a:p>
                      <a:pPr algn="ctr"/>
                      <a:endParaRPr lang="en-US" altLang="zh-TW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400"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400"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40000"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1857" name="Object 1"/>
          <p:cNvGraphicFramePr>
            <a:graphicFrameLocks noChangeAspect="1"/>
          </p:cNvGraphicFramePr>
          <p:nvPr/>
        </p:nvGraphicFramePr>
        <p:xfrm>
          <a:off x="253192" y="1424912"/>
          <a:ext cx="1789113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CS ChemDraw Drawing" r:id="rId3" imgW="1788820" imgH="1002240" progId="ChemDraw.Document.6.0">
                  <p:embed/>
                </p:oleObj>
              </mc:Choice>
              <mc:Fallback>
                <p:oleObj name="CS ChemDraw Drawing" r:id="rId3" imgW="1788820" imgH="100224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192" y="1424912"/>
                        <a:ext cx="1789113" cy="100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58" name="Object 2"/>
          <p:cNvGraphicFramePr>
            <a:graphicFrameLocks noChangeAspect="1"/>
          </p:cNvGraphicFramePr>
          <p:nvPr/>
        </p:nvGraphicFramePr>
        <p:xfrm>
          <a:off x="2385725" y="1566256"/>
          <a:ext cx="2105025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CS ChemDraw Drawing" r:id="rId5" imgW="2105686" imgH="683910" progId="ChemDraw.Document.6.0">
                  <p:embed/>
                </p:oleObj>
              </mc:Choice>
              <mc:Fallback>
                <p:oleObj name="CS ChemDraw Drawing" r:id="rId5" imgW="2105686" imgH="68391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5725" y="1566256"/>
                        <a:ext cx="2105025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181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1997036"/>
              </p:ext>
            </p:extLst>
          </p:nvPr>
        </p:nvGraphicFramePr>
        <p:xfrm>
          <a:off x="457200" y="3897862"/>
          <a:ext cx="366807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6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Target number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Inhibitor number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1~5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9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6~10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8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11~15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16~20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4546848" cy="1139825"/>
          </a:xfrm>
        </p:spPr>
        <p:txBody>
          <a:bodyPr/>
          <a:lstStyle/>
          <a:p>
            <a:r>
              <a:rPr lang="en-US" altLang="zh-TW" sz="3600" dirty="0">
                <a:latin typeface="Arial Narrow" panose="020B0606020202030204" pitchFamily="34" charset="0"/>
              </a:rPr>
              <a:t>Results/analysis summary</a:t>
            </a:r>
            <a:endParaRPr lang="zh-TW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85282" y="1168631"/>
            <a:ext cx="81745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latin typeface="Arial Narrow" panose="020B0606020202030204" pitchFamily="34" charset="0"/>
              </a:rPr>
              <a:t>50 natural products against 32 protein kinases       </a:t>
            </a:r>
          </a:p>
          <a:p>
            <a:r>
              <a:rPr lang="en-US" altLang="zh-TW" sz="2000" dirty="0">
                <a:latin typeface="Arial Narrow" panose="020B0606020202030204" pitchFamily="34" charset="0"/>
                <a:sym typeface="Wingdings" panose="05000000000000000000" pitchFamily="2" charset="2"/>
              </a:rPr>
              <a:t> </a:t>
            </a:r>
            <a:r>
              <a:rPr lang="en-US" altLang="zh-TW" sz="20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 </a:t>
            </a:r>
            <a:r>
              <a:rPr lang="en-US" altLang="zh-TW" sz="2000" dirty="0" smtClean="0"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25</a:t>
            </a:r>
            <a:r>
              <a:rPr lang="en-US" altLang="zh-TW" sz="2000" dirty="0" smtClean="0">
                <a:latin typeface="Arial Narrow" panose="020B0606020202030204" pitchFamily="34" charset="0"/>
              </a:rPr>
              <a:t> natural products as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kinase</a:t>
            </a: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inhibitors</a:t>
            </a:r>
          </a:p>
          <a:p>
            <a:pPr>
              <a:buFont typeface="Wingdings" pitchFamily="2" charset="2"/>
              <a:buChar char="Ø"/>
            </a:pP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最具選擇性之</a:t>
            </a:r>
            <a:r>
              <a:rPr lang="en-US" altLang="zh-TW" sz="20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flavonoid</a:t>
            </a:r>
            <a:endParaRPr lang="en-US" altLang="zh-TW" sz="20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179388">
              <a:buFont typeface="Arial" pitchFamily="34" charset="0"/>
              <a:buChar char="•"/>
            </a:pP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JMY55:</a:t>
            </a: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PIM1</a:t>
            </a: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only</a:t>
            </a: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(KAR=11)</a:t>
            </a:r>
          </a:p>
          <a:p>
            <a:pPr marL="179388">
              <a:buFont typeface="Arial" pitchFamily="34" charset="0"/>
              <a:buChar char="•"/>
            </a:pP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JMY60:</a:t>
            </a: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LCK</a:t>
            </a: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only</a:t>
            </a: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(KAR=10)</a:t>
            </a:r>
          </a:p>
          <a:p>
            <a:pPr marL="179388">
              <a:buFont typeface="Arial" pitchFamily="34" charset="0"/>
              <a:buChar char="•"/>
            </a:pP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JMY96</a:t>
            </a: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(from</a:t>
            </a: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王應然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):</a:t>
            </a: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CAMK4</a:t>
            </a: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only</a:t>
            </a: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(KAR=46)</a:t>
            </a:r>
          </a:p>
          <a:p>
            <a:pPr>
              <a:buFont typeface="Wingdings" pitchFamily="2" charset="2"/>
              <a:buChar char="Ø"/>
            </a:pP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最廣效型之</a:t>
            </a:r>
            <a:r>
              <a:rPr lang="en-US" altLang="zh-TW" sz="20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flavonoid</a:t>
            </a:r>
            <a:endParaRPr lang="en-US" altLang="zh-TW" sz="20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179388">
              <a:buFont typeface="Arial" pitchFamily="34" charset="0"/>
              <a:buChar char="•"/>
            </a:pP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JMY79</a:t>
            </a: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(selectivity</a:t>
            </a: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=</a:t>
            </a:r>
            <a:r>
              <a:rPr lang="zh-TW" alt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63%)</a:t>
            </a:r>
            <a:endParaRPr lang="zh-TW" altLang="en-US" sz="20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336551" y="4104620"/>
            <a:ext cx="3793068" cy="19082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000" dirty="0" smtClean="0"/>
              <a:t>kinase activity remaining (KAR)</a:t>
            </a:r>
            <a:r>
              <a:rPr lang="zh-TW" altLang="en-US" sz="2000" dirty="0"/>
              <a:t> </a:t>
            </a:r>
            <a:r>
              <a:rPr lang="en-US" altLang="zh-TW" sz="1400" dirty="0" smtClean="0"/>
              <a:t>Expressed the average substrate phosphorylation results as a percentage of solvent control reactions (referred to as remaining kinase activity)</a:t>
            </a:r>
            <a:r>
              <a:rPr lang="en-US" altLang="zh-TW" sz="1400" baseline="30000" dirty="0" smtClean="0"/>
              <a:t>1</a:t>
            </a:r>
          </a:p>
          <a:p>
            <a:pPr lvl="1"/>
            <a:r>
              <a:rPr lang="en-US" altLang="zh-TW" sz="1400" b="1" dirty="0" smtClean="0"/>
              <a:t>KAR ≈ 50 means IC</a:t>
            </a:r>
            <a:r>
              <a:rPr lang="en-US" altLang="zh-TW" sz="1400" b="1" baseline="-25000" dirty="0" smtClean="0"/>
              <a:t>50 </a:t>
            </a:r>
            <a:r>
              <a:rPr lang="en-US" altLang="zh-TW" sz="1400" b="1" dirty="0" smtClean="0"/>
              <a:t>≈ 10 </a:t>
            </a:r>
            <a:r>
              <a:rPr lang="en-US" altLang="zh-TW" sz="1400" b="1" i="1" dirty="0" err="1" smtClean="0"/>
              <a:t>μ</a:t>
            </a:r>
            <a:r>
              <a:rPr lang="en-US" altLang="zh-TW" sz="1400" b="1" dirty="0" err="1" smtClean="0"/>
              <a:t>M</a:t>
            </a:r>
            <a:endParaRPr lang="en-US" altLang="zh-TW" sz="1400" b="1" dirty="0" smtClean="0"/>
          </a:p>
          <a:p>
            <a:pPr lvl="1"/>
            <a:endParaRPr lang="en-US" altLang="zh-TW" sz="1400" b="1" dirty="0"/>
          </a:p>
          <a:p>
            <a:pPr lvl="1"/>
            <a:endParaRPr lang="en-US" altLang="zh-TW" sz="1400" b="1" dirty="0" smtClean="0"/>
          </a:p>
          <a:p>
            <a:pPr lvl="1"/>
            <a:endParaRPr lang="en-US" altLang="zh-TW" sz="1400" b="1" dirty="0"/>
          </a:p>
        </p:txBody>
      </p:sp>
      <p:pic>
        <p:nvPicPr>
          <p:cNvPr id="1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5" y="5345640"/>
            <a:ext cx="2474152" cy="5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22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JMY27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JMY27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Quercetin</a:t>
                      </a:r>
                      <a:endParaRPr lang="zh-TW" alt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(53%)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CSNK2A1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-0.2%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71011" name="Object 3"/>
          <p:cNvGraphicFramePr>
            <a:graphicFrameLocks noChangeAspect="1"/>
          </p:cNvGraphicFramePr>
          <p:nvPr/>
        </p:nvGraphicFramePr>
        <p:xfrm>
          <a:off x="1595016" y="1685007"/>
          <a:ext cx="1749425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CS ChemDraw Drawing" r:id="rId5" imgW="1749111" imgH="959850" progId="ChemDraw.Document.6.0">
                  <p:embed/>
                </p:oleObj>
              </mc:Choice>
              <mc:Fallback>
                <p:oleObj name="CS ChemDraw Drawing" r:id="rId5" imgW="1749111" imgH="95985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5016" y="1685007"/>
                        <a:ext cx="1749425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字方塊 16"/>
          <p:cNvSpPr txBox="1"/>
          <p:nvPr/>
        </p:nvSpPr>
        <p:spPr>
          <a:xfrm>
            <a:off x="4709232" y="2867891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CSNK2A1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-0.2%)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001036" y="380822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FGFR1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1.5%)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796481" y="6199731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CAMK2G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3.2%)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9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29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JMY29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EGCG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(50%)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CSNK2A1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-0.1%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72034" name="Object 2"/>
          <p:cNvGraphicFramePr>
            <a:graphicFrameLocks noChangeAspect="1"/>
          </p:cNvGraphicFramePr>
          <p:nvPr/>
        </p:nvGraphicFramePr>
        <p:xfrm>
          <a:off x="1767483" y="1582390"/>
          <a:ext cx="1487488" cy="131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CS ChemDraw Drawing" r:id="rId5" imgW="1906058" imgH="1691010" progId="ChemDraw.Document.6.0">
                  <p:embed/>
                </p:oleObj>
              </mc:Choice>
              <mc:Fallback>
                <p:oleObj name="CS ChemDraw Drawing" r:id="rId5" imgW="1906058" imgH="169101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7483" y="1582390"/>
                        <a:ext cx="1487488" cy="1319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4709232" y="2867891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FF0000"/>
                </a:solidFill>
              </a:rPr>
              <a:t>CSNK2A1</a:t>
            </a:r>
          </a:p>
          <a:p>
            <a:pPr algn="ctr"/>
            <a:r>
              <a:rPr lang="en-US" altLang="zh-TW" sz="1200" b="1" dirty="0">
                <a:solidFill>
                  <a:srgbClr val="FF0000"/>
                </a:solidFill>
              </a:rPr>
              <a:t>(KAR = -0.1%)</a:t>
            </a:r>
            <a:endParaRPr lang="zh-TW" alt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436813" y="627322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FF0000"/>
                </a:solidFill>
              </a:rPr>
              <a:t>SRC</a:t>
            </a:r>
          </a:p>
          <a:p>
            <a:pPr algn="ctr"/>
            <a:r>
              <a:rPr lang="en-US" altLang="zh-TW" sz="1200" b="1" dirty="0">
                <a:solidFill>
                  <a:srgbClr val="FF0000"/>
                </a:solidFill>
              </a:rPr>
              <a:t>(KAR = 0.8%)</a:t>
            </a:r>
            <a:endParaRPr lang="zh-TW" altLang="en-US" sz="1200" b="1" dirty="0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509068" y="422354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FF0000"/>
                </a:solidFill>
              </a:rPr>
              <a:t>INSR</a:t>
            </a:r>
          </a:p>
          <a:p>
            <a:pPr algn="ctr"/>
            <a:r>
              <a:rPr lang="en-US" altLang="zh-TW" sz="1200" b="1" dirty="0">
                <a:solidFill>
                  <a:srgbClr val="FF0000"/>
                </a:solidFill>
              </a:rPr>
              <a:t>(KAR = 4.6%)</a:t>
            </a:r>
            <a:endParaRPr lang="zh-TW" altLang="en-US" sz="1200" b="1" dirty="0">
              <a:solidFill>
                <a:srgbClr val="FF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640232" y="5021629"/>
            <a:ext cx="98777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3737FF"/>
                </a:solidFill>
              </a:rPr>
              <a:t>RPS6KA1</a:t>
            </a:r>
          </a:p>
          <a:p>
            <a:pPr algn="ctr"/>
            <a:r>
              <a:rPr lang="en-US" altLang="zh-TW" sz="1050" b="1" dirty="0">
                <a:solidFill>
                  <a:srgbClr val="3737FF"/>
                </a:solidFill>
              </a:rPr>
              <a:t>(KAR = 11%)</a:t>
            </a:r>
            <a:endParaRPr lang="zh-TW" altLang="en-US" sz="1050" b="1" dirty="0">
              <a:solidFill>
                <a:srgbClr val="3737FF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129179" y="4449384"/>
            <a:ext cx="98777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3737FF"/>
                </a:solidFill>
              </a:rPr>
              <a:t>PIM1</a:t>
            </a:r>
          </a:p>
          <a:p>
            <a:pPr algn="ctr"/>
            <a:r>
              <a:rPr lang="en-US" altLang="zh-TW" sz="1050" b="1" dirty="0">
                <a:solidFill>
                  <a:srgbClr val="3737FF"/>
                </a:solidFill>
              </a:rPr>
              <a:t>(KAR = 29%)</a:t>
            </a:r>
            <a:endParaRPr lang="zh-TW" altLang="en-US" sz="1050" b="1" dirty="0">
              <a:solidFill>
                <a:srgbClr val="3737FF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012160" y="6282503"/>
            <a:ext cx="98777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3737FF"/>
                </a:solidFill>
              </a:rPr>
              <a:t>CAMK4</a:t>
            </a:r>
          </a:p>
          <a:p>
            <a:pPr algn="ctr"/>
            <a:r>
              <a:rPr lang="en-US" altLang="zh-TW" sz="1050" b="1" dirty="0">
                <a:solidFill>
                  <a:srgbClr val="3737FF"/>
                </a:solidFill>
              </a:rPr>
              <a:t>(KAR = 12%)</a:t>
            </a:r>
            <a:endParaRPr lang="zh-TW" altLang="en-US" sz="1050" b="1" dirty="0">
              <a:solidFill>
                <a:srgbClr val="3737FF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064231" y="6291288"/>
            <a:ext cx="98777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3737FF"/>
                </a:solidFill>
              </a:rPr>
              <a:t>CAMK2G</a:t>
            </a:r>
          </a:p>
          <a:p>
            <a:pPr algn="ctr"/>
            <a:r>
              <a:rPr lang="en-US" altLang="zh-TW" sz="1050" b="1" dirty="0">
                <a:solidFill>
                  <a:srgbClr val="3737FF"/>
                </a:solidFill>
              </a:rPr>
              <a:t>(KAR = 20%)</a:t>
            </a:r>
            <a:endParaRPr lang="zh-TW" altLang="en-US" sz="1050" b="1" dirty="0">
              <a:solidFill>
                <a:srgbClr val="3737FF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7734519" y="4212470"/>
            <a:ext cx="92044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3737FF"/>
                </a:solidFill>
              </a:rPr>
              <a:t>CSNK1G1</a:t>
            </a:r>
          </a:p>
          <a:p>
            <a:pPr algn="ctr"/>
            <a:r>
              <a:rPr lang="en-US" altLang="zh-TW" sz="1050" b="1" dirty="0">
                <a:solidFill>
                  <a:srgbClr val="3737FF"/>
                </a:solidFill>
              </a:rPr>
              <a:t>(KAR = 5%)</a:t>
            </a:r>
            <a:endParaRPr lang="zh-TW" altLang="en-US" sz="1050" b="1" dirty="0">
              <a:solidFill>
                <a:srgbClr val="3737FF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574059" y="3129501"/>
            <a:ext cx="98777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3737FF"/>
                </a:solidFill>
              </a:rPr>
              <a:t>MAPK3</a:t>
            </a:r>
          </a:p>
          <a:p>
            <a:pPr algn="ctr"/>
            <a:r>
              <a:rPr lang="en-US" altLang="zh-TW" sz="1050" b="1" dirty="0">
                <a:solidFill>
                  <a:srgbClr val="3737FF"/>
                </a:solidFill>
              </a:rPr>
              <a:t>(KAR = 27%)</a:t>
            </a:r>
            <a:endParaRPr lang="zh-TW" altLang="en-US" sz="1050" b="1" dirty="0">
              <a:solidFill>
                <a:srgbClr val="3737FF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8161078" y="2202761"/>
            <a:ext cx="98777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3737FF"/>
                </a:solidFill>
              </a:rPr>
              <a:t>STK24</a:t>
            </a:r>
          </a:p>
          <a:p>
            <a:pPr algn="ctr"/>
            <a:r>
              <a:rPr lang="en-US" altLang="zh-TW" sz="1050" b="1" dirty="0">
                <a:solidFill>
                  <a:srgbClr val="3737FF"/>
                </a:solidFill>
              </a:rPr>
              <a:t>(KAR = 46%)</a:t>
            </a:r>
            <a:endParaRPr lang="zh-TW" altLang="en-US" sz="1050" b="1" dirty="0">
              <a:solidFill>
                <a:srgbClr val="3737FF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379292" y="704073"/>
            <a:ext cx="98777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3737FF"/>
                </a:solidFill>
              </a:rPr>
              <a:t>EGFR</a:t>
            </a:r>
          </a:p>
          <a:p>
            <a:pPr algn="ctr"/>
            <a:r>
              <a:rPr lang="en-US" altLang="zh-TW" sz="1050" b="1" dirty="0">
                <a:solidFill>
                  <a:srgbClr val="3737FF"/>
                </a:solidFill>
              </a:rPr>
              <a:t>(KAR = 46%)</a:t>
            </a:r>
            <a:endParaRPr lang="zh-TW" altLang="en-US" sz="1050" b="1" dirty="0">
              <a:solidFill>
                <a:srgbClr val="3737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114430" y="393699"/>
            <a:ext cx="92044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3737FF"/>
                </a:solidFill>
              </a:rPr>
              <a:t>FGFR1</a:t>
            </a:r>
          </a:p>
          <a:p>
            <a:pPr algn="ctr"/>
            <a:r>
              <a:rPr lang="en-US" altLang="zh-TW" sz="1050" b="1" dirty="0">
                <a:solidFill>
                  <a:srgbClr val="3737FF"/>
                </a:solidFill>
              </a:rPr>
              <a:t>(KAR = 7%)</a:t>
            </a:r>
            <a:endParaRPr lang="zh-TW" altLang="en-US" sz="1050" b="1" dirty="0">
              <a:solidFill>
                <a:srgbClr val="3737FF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5875858" y="1143808"/>
            <a:ext cx="92044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3737FF"/>
                </a:solidFill>
              </a:rPr>
              <a:t>IGF1R</a:t>
            </a:r>
          </a:p>
          <a:p>
            <a:pPr algn="ctr"/>
            <a:r>
              <a:rPr lang="en-US" altLang="zh-TW" sz="1050" b="1" dirty="0">
                <a:solidFill>
                  <a:srgbClr val="3737FF"/>
                </a:solidFill>
              </a:rPr>
              <a:t>(KAR = 5%)</a:t>
            </a:r>
          </a:p>
          <a:p>
            <a:pPr algn="ctr"/>
            <a:r>
              <a:rPr lang="en-US" altLang="zh-TW" sz="1200" b="1" dirty="0">
                <a:solidFill>
                  <a:srgbClr val="3737FF"/>
                </a:solidFill>
              </a:rPr>
              <a:t>INSR</a:t>
            </a:r>
          </a:p>
          <a:p>
            <a:pPr algn="ctr"/>
            <a:r>
              <a:rPr lang="en-US" altLang="zh-TW" sz="1050" b="1" dirty="0">
                <a:solidFill>
                  <a:srgbClr val="3737FF"/>
                </a:solidFill>
              </a:rPr>
              <a:t>(KAR = 5%)</a:t>
            </a:r>
            <a:endParaRPr lang="zh-TW" altLang="en-US" sz="1050" b="1" dirty="0">
              <a:solidFill>
                <a:srgbClr val="3737FF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4288207" y="1553740"/>
            <a:ext cx="98777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3737FF"/>
                </a:solidFill>
              </a:rPr>
              <a:t>LCK</a:t>
            </a:r>
          </a:p>
          <a:p>
            <a:pPr algn="ctr"/>
            <a:r>
              <a:rPr lang="en-US" altLang="zh-TW" sz="1050" b="1" dirty="0">
                <a:solidFill>
                  <a:srgbClr val="3737FF"/>
                </a:solidFill>
              </a:rPr>
              <a:t>(KAR = 33%)</a:t>
            </a:r>
            <a:endParaRPr lang="zh-TW" altLang="en-US" sz="1050" b="1" dirty="0">
              <a:solidFill>
                <a:srgbClr val="3737FF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840068" y="1092203"/>
            <a:ext cx="98777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3737FF"/>
                </a:solidFill>
              </a:rPr>
              <a:t>KIT</a:t>
            </a:r>
          </a:p>
          <a:p>
            <a:pPr algn="ctr"/>
            <a:r>
              <a:rPr lang="en-US" altLang="zh-TW" sz="1050" b="1" dirty="0">
                <a:solidFill>
                  <a:srgbClr val="3737FF"/>
                </a:solidFill>
              </a:rPr>
              <a:t>(KAR = 12%)</a:t>
            </a:r>
            <a:endParaRPr lang="zh-TW" altLang="en-US" sz="1050" b="1" dirty="0">
              <a:solidFill>
                <a:srgbClr val="3737FF"/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7056157" y="1720652"/>
            <a:ext cx="98777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3737FF"/>
                </a:solidFill>
              </a:rPr>
              <a:t>LIMK1</a:t>
            </a:r>
          </a:p>
          <a:p>
            <a:pPr algn="ctr"/>
            <a:r>
              <a:rPr lang="en-US" altLang="zh-TW" sz="1050" b="1" dirty="0">
                <a:solidFill>
                  <a:srgbClr val="3737FF"/>
                </a:solidFill>
              </a:rPr>
              <a:t>(KAR = 17%)</a:t>
            </a:r>
            <a:endParaRPr lang="zh-TW" altLang="en-US" sz="1050" b="1" dirty="0">
              <a:solidFill>
                <a:srgbClr val="3737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5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30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JMY30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Rosmarinic acid</a:t>
                      </a:r>
                      <a:endParaRPr lang="zh-TW" alt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(34%)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CSNK2A1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-0.2%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73058" name="Object 2"/>
          <p:cNvGraphicFramePr>
            <a:graphicFrameLocks noChangeAspect="1"/>
          </p:cNvGraphicFramePr>
          <p:nvPr/>
        </p:nvGraphicFramePr>
        <p:xfrm>
          <a:off x="1439296" y="1516286"/>
          <a:ext cx="2158500" cy="13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CS ChemDraw Drawing" r:id="rId5" imgW="2242914" imgH="1389420" progId="ChemDraw.Document.6.0">
                  <p:embed/>
                </p:oleObj>
              </mc:Choice>
              <mc:Fallback>
                <p:oleObj name="CS ChemDraw Drawing" r:id="rId5" imgW="2242914" imgH="138942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296" y="1516286"/>
                        <a:ext cx="2158500" cy="133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4709232" y="2867891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CSNK2A1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-0.2%)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524328" y="4293096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CSNK1G1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7.3%)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470596" y="422354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FGFR1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14.4%)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7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51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JMY51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ZINC03871633</a:t>
                      </a:r>
                      <a:endParaRPr lang="zh-TW" alt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(47%)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IGF1R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6.7%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74082" name="Object 2"/>
          <p:cNvGraphicFramePr>
            <a:graphicFrameLocks noChangeAspect="1"/>
          </p:cNvGraphicFramePr>
          <p:nvPr/>
        </p:nvGraphicFramePr>
        <p:xfrm>
          <a:off x="1715666" y="1755205"/>
          <a:ext cx="1612900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CS ChemDraw Drawing" r:id="rId5" imgW="1612153" imgH="1023840" progId="ChemDraw.Document.6.0">
                  <p:embed/>
                </p:oleObj>
              </mc:Choice>
              <mc:Fallback>
                <p:oleObj name="CS ChemDraw Drawing" r:id="rId5" imgW="1612153" imgH="102384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5666" y="1755205"/>
                        <a:ext cx="1612900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7088129" y="303166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FGFR1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14.4%)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520175" y="404664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IGF1R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6.7%)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431226" y="404664"/>
            <a:ext cx="1208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INSR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11.9%)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3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52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JMY52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ZINC18825330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(13%)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PIM1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21.7%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75106" name="Object 2"/>
          <p:cNvGraphicFramePr>
            <a:graphicFrameLocks noChangeAspect="1"/>
          </p:cNvGraphicFramePr>
          <p:nvPr/>
        </p:nvGraphicFramePr>
        <p:xfrm>
          <a:off x="1616125" y="1863601"/>
          <a:ext cx="174942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CS ChemDraw Drawing" r:id="rId5" imgW="1749111" imgH="775440" progId="ChemDraw.Document.6.0">
                  <p:embed/>
                </p:oleObj>
              </mc:Choice>
              <mc:Fallback>
                <p:oleObj name="CS ChemDraw Drawing" r:id="rId5" imgW="1749111" imgH="77544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125" y="1863601"/>
                        <a:ext cx="1749425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字方塊 16"/>
          <p:cNvSpPr txBox="1"/>
          <p:nvPr/>
        </p:nvSpPr>
        <p:spPr>
          <a:xfrm>
            <a:off x="3979348" y="4417968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PIM1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21.7%)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432843" y="463834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EGFR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28.8%)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979348" y="3544806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STK10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38.4%)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706692" y="469126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KIT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39.8%)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4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55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JMY55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ZINC37858693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(3%)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PIM1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10.7%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1959124" y="1647726"/>
          <a:ext cx="1116012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CS ChemDraw Drawing" r:id="rId5" imgW="1203712" imgH="1194480" progId="ChemDraw.Document.6.0">
                  <p:embed/>
                </p:oleObj>
              </mc:Choice>
              <mc:Fallback>
                <p:oleObj name="CS ChemDraw Drawing" r:id="rId5" imgW="1203712" imgH="11944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9124" y="1647726"/>
                        <a:ext cx="1116012" cy="110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3979348" y="4417968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PIM1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10.7%)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3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60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JMY60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ZINC20113170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(3%)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LCK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77154" name="Object 2"/>
          <p:cNvGraphicFramePr>
            <a:graphicFrameLocks noChangeAspect="1"/>
          </p:cNvGraphicFramePr>
          <p:nvPr/>
        </p:nvGraphicFramePr>
        <p:xfrm>
          <a:off x="1773238" y="1793875"/>
          <a:ext cx="1500187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CS ChemDraw Drawing" r:id="rId5" imgW="1837444" imgH="1194480" progId="ChemDraw.Document.6.0">
                  <p:embed/>
                </p:oleObj>
              </mc:Choice>
              <mc:Fallback>
                <p:oleObj name="CS ChemDraw Drawing" r:id="rId5" imgW="1837444" imgH="11944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3238" y="1793875"/>
                        <a:ext cx="1500187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4499905" y="756711"/>
            <a:ext cx="110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LCK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10%)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Aim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530725"/>
          </a:xfrm>
        </p:spPr>
        <p:txBody>
          <a:bodyPr/>
          <a:lstStyle/>
          <a:p>
            <a:r>
              <a:rPr lang="en-US" altLang="zh-TW" sz="3200" dirty="0">
                <a:latin typeface="Arial Narrow" panose="020B0606020202030204" pitchFamily="34" charset="0"/>
              </a:rPr>
              <a:t>Explore co-evolution between mammals and </a:t>
            </a:r>
            <a:r>
              <a:rPr lang="en-US" altLang="zh-TW" sz="3200" dirty="0" smtClean="0">
                <a:latin typeface="Arial Narrow" panose="020B0606020202030204" pitchFamily="34" charset="0"/>
              </a:rPr>
              <a:t>plants and identify </a:t>
            </a:r>
            <a:r>
              <a:rPr lang="en-US" altLang="zh-TW" sz="3200" dirty="0">
                <a:latin typeface="Arial Narrow" panose="020B0606020202030204" pitchFamily="34" charset="0"/>
              </a:rPr>
              <a:t>natural products as kinase </a:t>
            </a:r>
            <a:r>
              <a:rPr lang="en-US" altLang="zh-TW" sz="3200" dirty="0" smtClean="0">
                <a:latin typeface="Arial Narrow" panose="020B0606020202030204" pitchFamily="34" charset="0"/>
              </a:rPr>
              <a:t>inhibitors</a:t>
            </a:r>
          </a:p>
          <a:p>
            <a:pPr lvl="1"/>
            <a:r>
              <a:rPr lang="en-US" altLang="zh-TW" sz="2400" dirty="0">
                <a:latin typeface="Arial Narrow" panose="020B0606020202030204" pitchFamily="34" charset="0"/>
              </a:rPr>
              <a:t>Do flavonoids mimic adenine-based elements in mammals</a:t>
            </a:r>
            <a:r>
              <a:rPr lang="en-US" altLang="zh-TW" sz="2400" dirty="0" smtClean="0">
                <a:latin typeface="Arial Narrow" panose="020B0606020202030204" pitchFamily="34" charset="0"/>
              </a:rPr>
              <a:t>?</a:t>
            </a:r>
          </a:p>
          <a:p>
            <a:r>
              <a:rPr lang="en-US" altLang="zh-TW" sz="3200" dirty="0" smtClean="0">
                <a:latin typeface="Arial Narrow" panose="020B0606020202030204" pitchFamily="34" charset="0"/>
              </a:rPr>
              <a:t>Enhance </a:t>
            </a:r>
            <a:r>
              <a:rPr lang="en-US" altLang="zh-TW" sz="3200" dirty="0">
                <a:latin typeface="Arial Narrow" panose="020B0606020202030204" pitchFamily="34" charset="0"/>
              </a:rPr>
              <a:t>cooperation</a:t>
            </a:r>
          </a:p>
          <a:p>
            <a:pPr lvl="1"/>
            <a:r>
              <a:rPr lang="zh-TW" altLang="en-US" sz="2800" dirty="0" smtClean="0">
                <a:latin typeface="Arial Narrow" panose="020B0606020202030204" pitchFamily="34" charset="0"/>
              </a:rPr>
              <a:t>王應然</a:t>
            </a:r>
            <a:endParaRPr lang="en-US" altLang="zh-TW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799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62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JMY62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ZINC03952380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(47%)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SRC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-0.1%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78178" name="Object 2"/>
          <p:cNvGraphicFramePr>
            <a:graphicFrameLocks noChangeAspect="1"/>
          </p:cNvGraphicFramePr>
          <p:nvPr/>
        </p:nvGraphicFramePr>
        <p:xfrm>
          <a:off x="1447081" y="1606022"/>
          <a:ext cx="2132534" cy="1201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CS ChemDraw Drawing" r:id="rId5" imgW="2424173" imgH="1366470" progId="ChemDraw.Document.6.0">
                  <p:embed/>
                </p:oleObj>
              </mc:Choice>
              <mc:Fallback>
                <p:oleObj name="CS ChemDraw Drawing" r:id="rId5" imgW="2424173" imgH="136647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081" y="1606022"/>
                        <a:ext cx="2132534" cy="12019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4139952" y="817548"/>
            <a:ext cx="1191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SRC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-0.1%)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003943" y="692696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RAF1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0.9%)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164288" y="332656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KIT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0.7%)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96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63_BioXGEM2012RBC_profiling.png"/>
          <p:cNvPicPr>
            <a:picLocks noChangeAspect="1"/>
          </p:cNvPicPr>
          <p:nvPr/>
        </p:nvPicPr>
        <p:blipFill rotWithShape="1">
          <a:blip r:embed="rId3" cstate="print"/>
          <a:srcRect t="6800"/>
          <a:stretch/>
        </p:blipFill>
        <p:spPr>
          <a:xfrm>
            <a:off x="3197593" y="466344"/>
            <a:ext cx="5910911" cy="639165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JMY63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ZINC03870533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(19%)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FGFR1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1.8%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79202" name="Object 2"/>
          <p:cNvGraphicFramePr>
            <a:graphicFrameLocks noChangeAspect="1"/>
          </p:cNvGraphicFramePr>
          <p:nvPr/>
        </p:nvGraphicFramePr>
        <p:xfrm>
          <a:off x="1399000" y="1556792"/>
          <a:ext cx="2213728" cy="134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CS ChemDraw Drawing" r:id="rId5" imgW="2619479" imgH="1595160" progId="ChemDraw.Document.6.0">
                  <p:embed/>
                </p:oleObj>
              </mc:Choice>
              <mc:Fallback>
                <p:oleObj name="CS ChemDraw Drawing" r:id="rId5" imgW="2619479" imgH="15951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9000" y="1556792"/>
                        <a:ext cx="2213728" cy="134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5587326" y="368763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FGFR1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1.8%)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003071" y="836712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LCK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12.3%)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683098" y="2951018"/>
            <a:ext cx="1208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STK24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11.7%)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671736" y="461913"/>
            <a:ext cx="98777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SRC</a:t>
            </a:r>
          </a:p>
          <a:p>
            <a:pPr algn="ctr"/>
            <a:r>
              <a:rPr lang="en-US" altLang="zh-TW" sz="1050" b="1" dirty="0">
                <a:solidFill>
                  <a:srgbClr val="0000FF"/>
                </a:solidFill>
              </a:rPr>
              <a:t>(KAR = 34%)</a:t>
            </a:r>
            <a:endParaRPr lang="zh-TW" altLang="en-US" sz="1050" b="1" dirty="0">
              <a:solidFill>
                <a:srgbClr val="0000FF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760776" y="2829658"/>
            <a:ext cx="98777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STK10</a:t>
            </a:r>
          </a:p>
          <a:p>
            <a:pPr algn="ctr"/>
            <a:r>
              <a:rPr lang="en-US" altLang="zh-TW" sz="1050" b="1" dirty="0">
                <a:solidFill>
                  <a:srgbClr val="0000FF"/>
                </a:solidFill>
              </a:rPr>
              <a:t>(KAR = 28%)</a:t>
            </a:r>
            <a:endParaRPr lang="zh-TW" altLang="en-US" sz="1050" b="1" dirty="0">
              <a:solidFill>
                <a:srgbClr val="0000FF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566556" y="3268240"/>
            <a:ext cx="98777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MAPK14</a:t>
            </a:r>
          </a:p>
          <a:p>
            <a:pPr algn="ctr"/>
            <a:r>
              <a:rPr lang="en-US" altLang="zh-TW" sz="1050" b="1" dirty="0">
                <a:solidFill>
                  <a:srgbClr val="0000FF"/>
                </a:solidFill>
              </a:rPr>
              <a:t>(KAR = 37%)</a:t>
            </a:r>
            <a:endParaRPr lang="zh-TW" altLang="en-US" sz="105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5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64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JMY64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ZINC00038933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(6%)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PIM1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5.4%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4798966" y="6269004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CAMK2G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38.7%)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178345" y="4270844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PIM1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5.4%)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graphicFrame>
        <p:nvGraphicFramePr>
          <p:cNvPr id="18" name="物件 17"/>
          <p:cNvGraphicFramePr>
            <a:graphicFrameLocks noChangeAspect="1"/>
          </p:cNvGraphicFramePr>
          <p:nvPr>
            <p:extLst/>
          </p:nvPr>
        </p:nvGraphicFramePr>
        <p:xfrm>
          <a:off x="1819693" y="1861720"/>
          <a:ext cx="1316037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CS ChemDraw Drawing" r:id="rId5" imgW="1316358" imgH="920160" progId="ChemDraw.Document.6.0">
                  <p:embed/>
                </p:oleObj>
              </mc:Choice>
              <mc:Fallback>
                <p:oleObj name="CS ChemDraw Drawing" r:id="rId5" imgW="1316358" imgH="9201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19693" y="1861720"/>
                        <a:ext cx="1316037" cy="920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134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65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JMY65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ZINC14642868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(56%)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IGF1R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-0.5%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1456606" y="1763595"/>
          <a:ext cx="2147292" cy="964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CS ChemDraw Drawing" r:id="rId5" imgW="2540330" imgH="1141020" progId="ChemDraw.Document.6.0">
                  <p:embed/>
                </p:oleObj>
              </mc:Choice>
              <mc:Fallback>
                <p:oleObj name="CS ChemDraw Drawing" r:id="rId5" imgW="2540330" imgH="114102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6606" y="1763595"/>
                        <a:ext cx="2147292" cy="9647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4165601" y="817548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SRC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0.3%)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546352" y="2631603"/>
            <a:ext cx="1191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CSNK2A1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-0.3%)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455638" y="387927"/>
            <a:ext cx="1191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IGF1R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-0.5%)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3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66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JMY66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ZINC04096258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(22%)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KIT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82274" name="Object 2"/>
          <p:cNvGraphicFramePr>
            <a:graphicFrameLocks noChangeAspect="1"/>
          </p:cNvGraphicFramePr>
          <p:nvPr/>
        </p:nvGraphicFramePr>
        <p:xfrm>
          <a:off x="1456606" y="1772816"/>
          <a:ext cx="2126016" cy="802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CS ChemDraw Drawing" r:id="rId5" imgW="2540060" imgH="958230" progId="ChemDraw.Document.6.0">
                  <p:embed/>
                </p:oleObj>
              </mc:Choice>
              <mc:Fallback>
                <p:oleObj name="CS ChemDraw Drawing" r:id="rId5" imgW="2540060" imgH="95823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6606" y="1772816"/>
                        <a:ext cx="2126016" cy="8025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7092280" y="332656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KIT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29.9%)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789346" y="2146694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ACVR1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31.1%)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162916" y="709169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LIMK1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33.9%)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71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JMY71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ZINC12657623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(31%)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LCK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3.7%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83298" name="Object 2"/>
          <p:cNvGraphicFramePr>
            <a:graphicFrameLocks noChangeAspect="1"/>
          </p:cNvGraphicFramePr>
          <p:nvPr/>
        </p:nvGraphicFramePr>
        <p:xfrm>
          <a:off x="1503958" y="1651670"/>
          <a:ext cx="192405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CS ChemDraw Drawing" r:id="rId5" imgW="1924427" imgH="1168560" progId="ChemDraw.Document.6.0">
                  <p:embed/>
                </p:oleObj>
              </mc:Choice>
              <mc:Fallback>
                <p:oleObj name="CS ChemDraw Drawing" r:id="rId5" imgW="1924427" imgH="11685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3958" y="1651670"/>
                        <a:ext cx="192405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3754760" y="1039091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LCK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3.7%)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469129" y="601524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SRC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10.1%)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201388" y="709169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LIMK1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7.3%)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7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73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JMY73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ZINC12872097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(6%)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KIT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44.5%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84322" name="Object 2"/>
          <p:cNvGraphicFramePr>
            <a:graphicFrameLocks noChangeAspect="1"/>
          </p:cNvGraphicFramePr>
          <p:nvPr/>
        </p:nvGraphicFramePr>
        <p:xfrm>
          <a:off x="1425278" y="1497236"/>
          <a:ext cx="2166937" cy="138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CS ChemDraw Drawing" r:id="rId5" imgW="2582741" imgH="1648620" progId="ChemDraw.Document.6.0">
                  <p:embed/>
                </p:oleObj>
              </mc:Choice>
              <mc:Fallback>
                <p:oleObj name="CS ChemDraw Drawing" r:id="rId5" imgW="2582741" imgH="164862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5278" y="1497236"/>
                        <a:ext cx="2166937" cy="138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3732459" y="4292335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CDK6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44.7%)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176771" y="667606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KIT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44.5%)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7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74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JMY74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ZINC06112330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(25%)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FGFR1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22.2%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85346" name="Object 2"/>
          <p:cNvGraphicFramePr>
            <a:graphicFrameLocks noChangeAspect="1"/>
          </p:cNvGraphicFramePr>
          <p:nvPr/>
        </p:nvGraphicFramePr>
        <p:xfrm>
          <a:off x="1454200" y="1728316"/>
          <a:ext cx="210026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CS ChemDraw Drawing" r:id="rId5" imgW="2305585" imgH="919890" progId="ChemDraw.Document.6.0">
                  <p:embed/>
                </p:oleObj>
              </mc:Choice>
              <mc:Fallback>
                <p:oleObj name="CS ChemDraw Drawing" r:id="rId5" imgW="2305585" imgH="91989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4200" y="1728316"/>
                        <a:ext cx="2100263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5548854" y="368763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FGFR1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22.2%)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086109" y="787005"/>
            <a:ext cx="110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INSR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30%)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678867" y="2951018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RPS6KA1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32.8%)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0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79_BioXGEM2012RBC_profiling.png"/>
          <p:cNvPicPr>
            <a:picLocks noChangeAspect="1"/>
          </p:cNvPicPr>
          <p:nvPr/>
        </p:nvPicPr>
        <p:blipFill rotWithShape="1">
          <a:blip r:embed="rId3" cstate="print"/>
          <a:srcRect t="6666"/>
          <a:stretch/>
        </p:blipFill>
        <p:spPr>
          <a:xfrm>
            <a:off x="3197593" y="457200"/>
            <a:ext cx="5910911" cy="64008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JMY79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ZINC01486219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(63%)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RAF1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0.4%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268760"/>
            <a:ext cx="5328592" cy="3897725"/>
            <a:chOff x="3779912" y="1268760"/>
            <a:chExt cx="5328592" cy="3897725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8436456" y="2123563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86370" name="Object 2"/>
          <p:cNvGraphicFramePr>
            <a:graphicFrameLocks noChangeAspect="1"/>
          </p:cNvGraphicFramePr>
          <p:nvPr/>
        </p:nvGraphicFramePr>
        <p:xfrm>
          <a:off x="1456606" y="1879879"/>
          <a:ext cx="2121768" cy="703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CS ChemDraw Drawing" r:id="rId5" imgW="3041427" imgH="1008450" progId="ChemDraw.Document.6.0">
                  <p:embed/>
                </p:oleObj>
              </mc:Choice>
              <mc:Fallback>
                <p:oleObj name="CS ChemDraw Drawing" r:id="rId5" imgW="3041427" imgH="100845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6606" y="1879879"/>
                        <a:ext cx="2121768" cy="703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4465107" y="590436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SRC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0.6%)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975993" y="601524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RAF1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0.4%)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186999" y="961564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LIMK1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0.7%)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0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81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JMY81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ZINC49888963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(22%)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CSNK2A1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0.8%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87394" name="Object 2"/>
          <p:cNvGraphicFramePr>
            <a:graphicFrameLocks noChangeAspect="1"/>
          </p:cNvGraphicFramePr>
          <p:nvPr/>
        </p:nvGraphicFramePr>
        <p:xfrm>
          <a:off x="1906538" y="1476276"/>
          <a:ext cx="1214438" cy="141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CS ChemDraw Drawing" r:id="rId5" imgW="1762888" imgH="2047950" progId="ChemDraw.Document.6.0">
                  <p:embed/>
                </p:oleObj>
              </mc:Choice>
              <mc:Fallback>
                <p:oleObj name="CS ChemDraw Drawing" r:id="rId5" imgW="1762888" imgH="204795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6538" y="1476276"/>
                        <a:ext cx="1214438" cy="141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4709232" y="2867891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CSNK2A1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-0.8%)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524328" y="4293096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CSNK1G1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14%)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847769" y="4340308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PIM1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10.6%)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6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圖案 153"/>
          <p:cNvSpPr/>
          <p:nvPr/>
        </p:nvSpPr>
        <p:spPr>
          <a:xfrm rot="8846757" flipV="1">
            <a:off x="2691356" y="-263123"/>
            <a:ext cx="3118631" cy="2734634"/>
          </a:xfrm>
          <a:prstGeom prst="swooshArrow">
            <a:avLst>
              <a:gd name="adj1" fmla="val 40828"/>
              <a:gd name="adj2" fmla="val 0"/>
            </a:avLst>
          </a:prstGeom>
          <a:solidFill>
            <a:srgbClr val="F0F4E8"/>
          </a:solidFill>
          <a:ln>
            <a:noFill/>
          </a:ln>
          <a:effectLst>
            <a:glow rad="139700">
              <a:schemeClr val="accent3">
                <a:lumMod val="20000"/>
                <a:lumOff val="80000"/>
                <a:alpha val="42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64" name="爆炸 1 63"/>
          <p:cNvSpPr/>
          <p:nvPr/>
        </p:nvSpPr>
        <p:spPr>
          <a:xfrm>
            <a:off x="148995" y="3975212"/>
            <a:ext cx="4058896" cy="864095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4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311" y="2474306"/>
            <a:ext cx="836710" cy="61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橢圓 44"/>
          <p:cNvSpPr/>
          <p:nvPr/>
        </p:nvSpPr>
        <p:spPr>
          <a:xfrm rot="10800000">
            <a:off x="3177944" y="2670442"/>
            <a:ext cx="540403" cy="362302"/>
          </a:xfrm>
          <a:prstGeom prst="ellipse">
            <a:avLst/>
          </a:prstGeom>
          <a:solidFill>
            <a:srgbClr val="00FFFF">
              <a:alpha val="20000"/>
            </a:srgbClr>
          </a:solidFill>
          <a:ln w="31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6" name="橢圓 45"/>
          <p:cNvSpPr/>
          <p:nvPr/>
        </p:nvSpPr>
        <p:spPr>
          <a:xfrm rot="12740045">
            <a:off x="3709722" y="2482220"/>
            <a:ext cx="344287" cy="336677"/>
          </a:xfrm>
          <a:prstGeom prst="ellipse">
            <a:avLst/>
          </a:prstGeom>
          <a:solidFill>
            <a:srgbClr val="CC00FF">
              <a:alpha val="10196"/>
            </a:srgbClr>
          </a:solidFill>
          <a:ln w="3175">
            <a:solidFill>
              <a:srgbClr val="CC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" name="橢圓 3"/>
          <p:cNvSpPr>
            <a:spLocks noChangeAspect="1"/>
          </p:cNvSpPr>
          <p:nvPr/>
        </p:nvSpPr>
        <p:spPr>
          <a:xfrm>
            <a:off x="1320203" y="989814"/>
            <a:ext cx="1848739" cy="1847796"/>
          </a:xfrm>
          <a:prstGeom prst="ellipse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prstClr val="black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787418" y="813426"/>
            <a:ext cx="854198" cy="4677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9BBB59">
                    <a:lumMod val="50000"/>
                  </a:srgbClr>
                </a:solidFill>
              </a:rPr>
              <a:t>Plants</a:t>
            </a:r>
            <a:endParaRPr lang="zh-TW" altLang="en-US" sz="3200" b="1" dirty="0">
              <a:solidFill>
                <a:srgbClr val="9BBB59">
                  <a:lumMod val="50000"/>
                </a:srgbClr>
              </a:solidFill>
            </a:endParaRPr>
          </a:p>
        </p:txBody>
      </p:sp>
      <p:pic>
        <p:nvPicPr>
          <p:cNvPr id="22" name="Picture 10" descr="C:\Users\starspace\AppData\Local\Microsoft\Windows\Temporary Internet Files\Content.IE5\VJIL78EH\MC90042387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83" y="1394818"/>
            <a:ext cx="527893" cy="7141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9" descr="PattsBlueberri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213" y="2165990"/>
            <a:ext cx="825591" cy="6004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starspace\AppData\Local\Microsoft\Windows\Temporary Internet Files\Content.IE5\4MVTIS3V\MC900387162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161" y="2436769"/>
            <a:ext cx="801682" cy="8016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brazilianconsulateinseattle.com/wp-content/uploads/2014/05/soyab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52" y="2240928"/>
            <a:ext cx="800463" cy="606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圖案 29"/>
          <p:cNvSpPr/>
          <p:nvPr/>
        </p:nvSpPr>
        <p:spPr>
          <a:xfrm rot="1163861" flipV="1">
            <a:off x="2625923" y="2491553"/>
            <a:ext cx="855464" cy="692116"/>
          </a:xfrm>
          <a:prstGeom prst="swooshArrow">
            <a:avLst>
              <a:gd name="adj1" fmla="val 16310"/>
              <a:gd name="adj2" fmla="val 2286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31" name="圖案 30"/>
          <p:cNvSpPr/>
          <p:nvPr/>
        </p:nvSpPr>
        <p:spPr>
          <a:xfrm rot="3966264" flipV="1">
            <a:off x="1465430" y="2665808"/>
            <a:ext cx="855464" cy="692116"/>
          </a:xfrm>
          <a:prstGeom prst="swooshArrow">
            <a:avLst>
              <a:gd name="adj1" fmla="val 16310"/>
              <a:gd name="adj2" fmla="val 2286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32" name="圖案 31"/>
          <p:cNvSpPr/>
          <p:nvPr/>
        </p:nvSpPr>
        <p:spPr>
          <a:xfrm rot="7673884" flipV="1">
            <a:off x="606710" y="1970324"/>
            <a:ext cx="852833" cy="740822"/>
          </a:xfrm>
          <a:prstGeom prst="swooshArrow">
            <a:avLst>
              <a:gd name="adj1" fmla="val 16310"/>
              <a:gd name="adj2" fmla="val 2286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34" name="圖案 33"/>
          <p:cNvSpPr/>
          <p:nvPr/>
        </p:nvSpPr>
        <p:spPr>
          <a:xfrm rot="9716686" flipV="1">
            <a:off x="632044" y="986469"/>
            <a:ext cx="855464" cy="692116"/>
          </a:xfrm>
          <a:prstGeom prst="swooshArrow">
            <a:avLst>
              <a:gd name="adj1" fmla="val 16310"/>
              <a:gd name="adj2" fmla="val 2286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37494"/>
            <a:ext cx="810791" cy="64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矩形 35"/>
          <p:cNvSpPr/>
          <p:nvPr/>
        </p:nvSpPr>
        <p:spPr>
          <a:xfrm>
            <a:off x="3109055" y="1916547"/>
            <a:ext cx="10342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 err="1">
                <a:solidFill>
                  <a:prstClr val="black"/>
                </a:solidFill>
              </a:rPr>
              <a:t>Flavanone</a:t>
            </a:r>
            <a:endParaRPr lang="zh-TW" altLang="en-US" sz="1600" dirty="0">
              <a:solidFill>
                <a:prstClr val="black"/>
              </a:solidFill>
            </a:endParaRPr>
          </a:p>
        </p:txBody>
      </p:sp>
      <p:sp>
        <p:nvSpPr>
          <p:cNvPr id="37" name="橢圓 36"/>
          <p:cNvSpPr/>
          <p:nvPr/>
        </p:nvSpPr>
        <p:spPr>
          <a:xfrm rot="10800000">
            <a:off x="2933945" y="1072713"/>
            <a:ext cx="540403" cy="362302"/>
          </a:xfrm>
          <a:prstGeom prst="ellipse">
            <a:avLst/>
          </a:prstGeom>
          <a:solidFill>
            <a:srgbClr val="00FFFF">
              <a:alpha val="20000"/>
            </a:srgbClr>
          </a:solidFill>
          <a:ln w="31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38" name="橢圓 37"/>
          <p:cNvSpPr/>
          <p:nvPr/>
        </p:nvSpPr>
        <p:spPr>
          <a:xfrm rot="12740045">
            <a:off x="3426800" y="931201"/>
            <a:ext cx="344287" cy="336677"/>
          </a:xfrm>
          <a:prstGeom prst="ellipse">
            <a:avLst/>
          </a:prstGeom>
          <a:solidFill>
            <a:srgbClr val="CC00FF">
              <a:alpha val="10196"/>
            </a:srgbClr>
          </a:solidFill>
          <a:ln w="3175">
            <a:solidFill>
              <a:srgbClr val="CC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prstClr val="white"/>
              </a:solidFill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22" y="1353288"/>
            <a:ext cx="791505" cy="63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橢圓 40"/>
          <p:cNvSpPr/>
          <p:nvPr/>
        </p:nvSpPr>
        <p:spPr>
          <a:xfrm rot="10800000">
            <a:off x="212197" y="1479138"/>
            <a:ext cx="540403" cy="362302"/>
          </a:xfrm>
          <a:prstGeom prst="ellipse">
            <a:avLst/>
          </a:prstGeom>
          <a:solidFill>
            <a:srgbClr val="00FFFF">
              <a:alpha val="20000"/>
            </a:srgbClr>
          </a:solidFill>
          <a:ln w="31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2" name="橢圓 41"/>
          <p:cNvSpPr/>
          <p:nvPr/>
        </p:nvSpPr>
        <p:spPr>
          <a:xfrm rot="12740045">
            <a:off x="689483" y="1360978"/>
            <a:ext cx="344287" cy="336677"/>
          </a:xfrm>
          <a:prstGeom prst="ellipse">
            <a:avLst/>
          </a:prstGeom>
          <a:solidFill>
            <a:srgbClr val="CC00FF">
              <a:alpha val="10196"/>
            </a:srgbClr>
          </a:solidFill>
          <a:ln w="3175">
            <a:solidFill>
              <a:srgbClr val="CC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727366" y="3069688"/>
            <a:ext cx="1463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 err="1">
                <a:solidFill>
                  <a:prstClr val="black"/>
                </a:solidFill>
              </a:rPr>
              <a:t>Anthocyanidins</a:t>
            </a:r>
            <a:endParaRPr lang="zh-TW" altLang="en-US" sz="1600" dirty="0">
              <a:solidFill>
                <a:prstClr val="black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742836" y="3710270"/>
            <a:ext cx="9067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 err="1">
                <a:solidFill>
                  <a:prstClr val="black"/>
                </a:solidFill>
              </a:rPr>
              <a:t>Catechin</a:t>
            </a:r>
            <a:endParaRPr lang="zh-TW" altLang="en-US" sz="1600" dirty="0">
              <a:solidFill>
                <a:prstClr val="black"/>
              </a:solidFill>
            </a:endParaRPr>
          </a:p>
        </p:txBody>
      </p: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294" y="3046118"/>
            <a:ext cx="1105745" cy="74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橢圓 48"/>
          <p:cNvSpPr/>
          <p:nvPr/>
        </p:nvSpPr>
        <p:spPr>
          <a:xfrm rot="10800000">
            <a:off x="1845318" y="3322475"/>
            <a:ext cx="540403" cy="362302"/>
          </a:xfrm>
          <a:prstGeom prst="ellipse">
            <a:avLst/>
          </a:prstGeom>
          <a:solidFill>
            <a:srgbClr val="00FFFF">
              <a:alpha val="20000"/>
            </a:srgbClr>
          </a:solidFill>
          <a:ln w="31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50" name="橢圓 49"/>
          <p:cNvSpPr/>
          <p:nvPr/>
        </p:nvSpPr>
        <p:spPr>
          <a:xfrm rot="12740045">
            <a:off x="2323511" y="3167469"/>
            <a:ext cx="344287" cy="336677"/>
          </a:xfrm>
          <a:prstGeom prst="ellipse">
            <a:avLst/>
          </a:prstGeom>
          <a:solidFill>
            <a:srgbClr val="CC00FF">
              <a:alpha val="10196"/>
            </a:srgbClr>
          </a:solidFill>
          <a:ln w="3175">
            <a:solidFill>
              <a:srgbClr val="CC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29" name="圖案 28"/>
          <p:cNvSpPr/>
          <p:nvPr/>
        </p:nvSpPr>
        <p:spPr>
          <a:xfrm rot="19073268" flipV="1">
            <a:off x="3060181" y="1437727"/>
            <a:ext cx="855464" cy="692116"/>
          </a:xfrm>
          <a:prstGeom prst="swooshArrow">
            <a:avLst>
              <a:gd name="adj1" fmla="val 16310"/>
              <a:gd name="adj2" fmla="val 2286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pic>
        <p:nvPicPr>
          <p:cNvPr id="23" name="Picture 12" descr="C:\Users\starspace\AppData\Local\Microsoft\Windows\Temporary Internet Files\Content.IE5\YHL23HPP\MP900387879[1]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254" y="1369442"/>
            <a:ext cx="829738" cy="591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矩形 39"/>
          <p:cNvSpPr/>
          <p:nvPr/>
        </p:nvSpPr>
        <p:spPr>
          <a:xfrm>
            <a:off x="157036" y="1891128"/>
            <a:ext cx="883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 err="1">
                <a:solidFill>
                  <a:prstClr val="black"/>
                </a:solidFill>
              </a:rPr>
              <a:t>Flavonol</a:t>
            </a:r>
            <a:endParaRPr lang="zh-TW" altLang="en-US" sz="1600" dirty="0">
              <a:solidFill>
                <a:prstClr val="black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8" y="2538638"/>
            <a:ext cx="777694" cy="49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橢圓 55"/>
          <p:cNvSpPr/>
          <p:nvPr/>
        </p:nvSpPr>
        <p:spPr>
          <a:xfrm rot="10800000">
            <a:off x="271197" y="2549040"/>
            <a:ext cx="540403" cy="362302"/>
          </a:xfrm>
          <a:prstGeom prst="ellipse">
            <a:avLst/>
          </a:prstGeom>
          <a:solidFill>
            <a:srgbClr val="00FFFF">
              <a:alpha val="20000"/>
            </a:srgbClr>
          </a:solidFill>
          <a:ln w="31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57" name="橢圓 56"/>
          <p:cNvSpPr/>
          <p:nvPr/>
        </p:nvSpPr>
        <p:spPr>
          <a:xfrm rot="12740045">
            <a:off x="798875" y="2736412"/>
            <a:ext cx="344287" cy="336677"/>
          </a:xfrm>
          <a:prstGeom prst="ellipse">
            <a:avLst/>
          </a:prstGeom>
          <a:solidFill>
            <a:srgbClr val="CC00FF">
              <a:alpha val="10196"/>
            </a:srgbClr>
          </a:solidFill>
          <a:ln w="3175">
            <a:solidFill>
              <a:srgbClr val="CC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231241" y="3047207"/>
            <a:ext cx="1118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 err="1">
                <a:solidFill>
                  <a:prstClr val="black"/>
                </a:solidFill>
              </a:rPr>
              <a:t>Isoflavones</a:t>
            </a:r>
            <a:endParaRPr lang="zh-TW" altLang="en-US" sz="1600" dirty="0">
              <a:solidFill>
                <a:prstClr val="black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1048092" y="4149080"/>
            <a:ext cx="2132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9BBB59">
                    <a:lumMod val="50000"/>
                  </a:srgbClr>
                </a:solidFill>
              </a:rPr>
              <a:t>Defence for life</a:t>
            </a:r>
            <a:endParaRPr lang="zh-TW" altLang="en-US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 rot="21390944">
            <a:off x="2486432" y="3904284"/>
            <a:ext cx="1695382" cy="272807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</a:bodyPr>
          <a:lstStyle/>
          <a:p>
            <a:r>
              <a:rPr lang="en-US" altLang="zh-TW" b="1" dirty="0">
                <a:solidFill>
                  <a:srgbClr val="F79646">
                    <a:lumMod val="50000"/>
                  </a:srgbClr>
                </a:solidFill>
              </a:rPr>
              <a:t>Anti-oxidative stress…</a:t>
            </a:r>
            <a:endParaRPr lang="zh-TW" altLang="en-US" b="1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 rot="290377">
            <a:off x="312696" y="3895238"/>
            <a:ext cx="1218210" cy="300072"/>
          </a:xfrm>
          <a:prstGeom prst="rect">
            <a:avLst/>
          </a:prstGeom>
        </p:spPr>
        <p:txBody>
          <a:bodyPr wrap="none">
            <a:prstTxWarp prst="textTriangleInverted">
              <a:avLst/>
            </a:prstTxWarp>
            <a:spAutoFit/>
          </a:bodyPr>
          <a:lstStyle/>
          <a:p>
            <a:r>
              <a:rPr lang="en-US" altLang="zh-TW" b="1" dirty="0">
                <a:solidFill>
                  <a:srgbClr val="F79646">
                    <a:lumMod val="50000"/>
                  </a:srgbClr>
                </a:solidFill>
              </a:rPr>
              <a:t>Anti-fungal…</a:t>
            </a:r>
            <a:endParaRPr lang="zh-TW" altLang="en-US" b="1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152" name="標題 1"/>
          <p:cNvSpPr txBox="1">
            <a:spLocks/>
          </p:cNvSpPr>
          <p:nvPr/>
        </p:nvSpPr>
        <p:spPr>
          <a:xfrm>
            <a:off x="-2401" y="-18411"/>
            <a:ext cx="8435280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dirty="0" smtClean="0">
                <a:solidFill>
                  <a:srgbClr val="000000"/>
                </a:solidFill>
              </a:rPr>
              <a:t>Do flavonoids mimic adenine-based elements in mammals?</a:t>
            </a:r>
            <a:endParaRPr lang="zh-TW" altLang="en-US" sz="2800" dirty="0">
              <a:solidFill>
                <a:srgbClr val="000000"/>
              </a:solidFill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4168577" y="717017"/>
            <a:ext cx="4902913" cy="4616200"/>
            <a:chOff x="4168577" y="717017"/>
            <a:chExt cx="4902913" cy="4616200"/>
          </a:xfrm>
        </p:grpSpPr>
        <p:sp>
          <p:nvSpPr>
            <p:cNvPr id="244" name="爆炸 1 243"/>
            <p:cNvSpPr/>
            <p:nvPr/>
          </p:nvSpPr>
          <p:spPr>
            <a:xfrm rot="660339">
              <a:off x="5573310" y="3610012"/>
              <a:ext cx="2093819" cy="1723205"/>
            </a:xfrm>
            <a:prstGeom prst="irregularSeal1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文字方塊 51"/>
            <p:cNvSpPr txBox="1"/>
            <p:nvPr/>
          </p:nvSpPr>
          <p:spPr>
            <a:xfrm>
              <a:off x="5827090" y="717017"/>
              <a:ext cx="1459933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TW" sz="3200" b="1" dirty="0">
                  <a:solidFill>
                    <a:srgbClr val="C0504D">
                      <a:lumMod val="50000"/>
                    </a:srgbClr>
                  </a:solidFill>
                </a:rPr>
                <a:t>Mammals</a:t>
              </a:r>
              <a:endParaRPr lang="zh-TW" altLang="en-US" sz="3600" b="1" dirty="0">
                <a:solidFill>
                  <a:srgbClr val="C0504D">
                    <a:lumMod val="50000"/>
                  </a:srgbClr>
                </a:solidFill>
              </a:endParaRPr>
            </a:p>
          </p:txBody>
        </p:sp>
        <p:sp>
          <p:nvSpPr>
            <p:cNvPr id="53" name="手繪多邊形 52"/>
            <p:cNvSpPr>
              <a:spLocks noChangeAspect="1"/>
            </p:cNvSpPr>
            <p:nvPr/>
          </p:nvSpPr>
          <p:spPr>
            <a:xfrm>
              <a:off x="5967711" y="942942"/>
              <a:ext cx="1191943" cy="1491504"/>
            </a:xfrm>
            <a:custGeom>
              <a:avLst/>
              <a:gdLst>
                <a:gd name="connsiteX0" fmla="*/ 1336905 w 3964247"/>
                <a:gd name="connsiteY0" fmla="*/ 396013 h 6108267"/>
                <a:gd name="connsiteX1" fmla="*/ 1246371 w 3964247"/>
                <a:gd name="connsiteY1" fmla="*/ 803419 h 6108267"/>
                <a:gd name="connsiteX2" fmla="*/ 1300691 w 3964247"/>
                <a:gd name="connsiteY2" fmla="*/ 975435 h 6108267"/>
                <a:gd name="connsiteX3" fmla="*/ 1318798 w 3964247"/>
                <a:gd name="connsiteY3" fmla="*/ 1011648 h 6108267"/>
                <a:gd name="connsiteX4" fmla="*/ 1318798 w 3964247"/>
                <a:gd name="connsiteY4" fmla="*/ 1084076 h 6108267"/>
                <a:gd name="connsiteX5" fmla="*/ 1273531 w 3964247"/>
                <a:gd name="connsiteY5" fmla="*/ 1174611 h 6108267"/>
                <a:gd name="connsiteX6" fmla="*/ 1056248 w 3964247"/>
                <a:gd name="connsiteY6" fmla="*/ 1437161 h 6108267"/>
                <a:gd name="connsiteX7" fmla="*/ 1137729 w 3964247"/>
                <a:gd name="connsiteY7" fmla="*/ 1491482 h 6108267"/>
                <a:gd name="connsiteX8" fmla="*/ 1282585 w 3964247"/>
                <a:gd name="connsiteY8" fmla="*/ 1536749 h 6108267"/>
                <a:gd name="connsiteX9" fmla="*/ 1282585 w 3964247"/>
                <a:gd name="connsiteY9" fmla="*/ 1681605 h 6108267"/>
                <a:gd name="connsiteX10" fmla="*/ 1463654 w 3964247"/>
                <a:gd name="connsiteY10" fmla="*/ 1699712 h 6108267"/>
                <a:gd name="connsiteX11" fmla="*/ 1300691 w 3964247"/>
                <a:gd name="connsiteY11" fmla="*/ 1754033 h 6108267"/>
                <a:gd name="connsiteX12" fmla="*/ 1300691 w 3964247"/>
                <a:gd name="connsiteY12" fmla="*/ 1826460 h 6108267"/>
                <a:gd name="connsiteX13" fmla="*/ 1345959 w 3964247"/>
                <a:gd name="connsiteY13" fmla="*/ 1862674 h 6108267"/>
                <a:gd name="connsiteX14" fmla="*/ 1355012 w 3964247"/>
                <a:gd name="connsiteY14" fmla="*/ 1916995 h 6108267"/>
                <a:gd name="connsiteX15" fmla="*/ 1345959 w 3964247"/>
                <a:gd name="connsiteY15" fmla="*/ 2016583 h 6108267"/>
                <a:gd name="connsiteX16" fmla="*/ 1391226 w 3964247"/>
                <a:gd name="connsiteY16" fmla="*/ 2125225 h 6108267"/>
                <a:gd name="connsiteX17" fmla="*/ 1454600 w 3964247"/>
                <a:gd name="connsiteY17" fmla="*/ 2152385 h 6108267"/>
                <a:gd name="connsiteX18" fmla="*/ 1608509 w 3964247"/>
                <a:gd name="connsiteY18" fmla="*/ 2134278 h 6108267"/>
                <a:gd name="connsiteX19" fmla="*/ 1934434 w 3964247"/>
                <a:gd name="connsiteY19" fmla="*/ 2079957 h 6108267"/>
                <a:gd name="connsiteX20" fmla="*/ 2070236 w 3964247"/>
                <a:gd name="connsiteY20" fmla="*/ 2532631 h 6108267"/>
                <a:gd name="connsiteX21" fmla="*/ 1988755 w 3964247"/>
                <a:gd name="connsiteY21" fmla="*/ 2795181 h 6108267"/>
                <a:gd name="connsiteX22" fmla="*/ 1590402 w 3964247"/>
                <a:gd name="connsiteY22" fmla="*/ 2994357 h 6108267"/>
                <a:gd name="connsiteX23" fmla="*/ 1228264 w 3964247"/>
                <a:gd name="connsiteY23" fmla="*/ 3102999 h 6108267"/>
                <a:gd name="connsiteX24" fmla="*/ 1010981 w 3964247"/>
                <a:gd name="connsiteY24" fmla="*/ 3329336 h 6108267"/>
                <a:gd name="connsiteX25" fmla="*/ 911392 w 3964247"/>
                <a:gd name="connsiteY25" fmla="*/ 3791062 h 6108267"/>
                <a:gd name="connsiteX26" fmla="*/ 712216 w 3964247"/>
                <a:gd name="connsiteY26" fmla="*/ 4986120 h 6108267"/>
                <a:gd name="connsiteX27" fmla="*/ 404398 w 3964247"/>
                <a:gd name="connsiteY27" fmla="*/ 5692290 h 6108267"/>
                <a:gd name="connsiteX28" fmla="*/ 196169 w 3964247"/>
                <a:gd name="connsiteY28" fmla="*/ 5954840 h 6108267"/>
                <a:gd name="connsiteX29" fmla="*/ 3455416 w 3964247"/>
                <a:gd name="connsiteY29" fmla="*/ 5982001 h 6108267"/>
                <a:gd name="connsiteX30" fmla="*/ 3962410 w 3964247"/>
                <a:gd name="connsiteY30" fmla="*/ 5900520 h 6108267"/>
                <a:gd name="connsiteX31" fmla="*/ 3600272 w 3964247"/>
                <a:gd name="connsiteY31" fmla="*/ 3465137 h 6108267"/>
                <a:gd name="connsiteX32" fmla="*/ 2957476 w 3964247"/>
                <a:gd name="connsiteY32" fmla="*/ 2786128 h 6108267"/>
                <a:gd name="connsiteX33" fmla="*/ 2803567 w 3964247"/>
                <a:gd name="connsiteY33" fmla="*/ 2559791 h 6108267"/>
                <a:gd name="connsiteX34" fmla="*/ 2640604 w 3964247"/>
                <a:gd name="connsiteY34" fmla="*/ 2007530 h 6108267"/>
                <a:gd name="connsiteX35" fmla="*/ 2803567 w 3964247"/>
                <a:gd name="connsiteY35" fmla="*/ 1572963 h 6108267"/>
                <a:gd name="connsiteX36" fmla="*/ 3002743 w 3964247"/>
                <a:gd name="connsiteY36" fmla="*/ 1265145 h 6108267"/>
                <a:gd name="connsiteX37" fmla="*/ 3093278 w 3964247"/>
                <a:gd name="connsiteY37" fmla="*/ 903007 h 6108267"/>
                <a:gd name="connsiteX38" fmla="*/ 2993690 w 3964247"/>
                <a:gd name="connsiteY38" fmla="*/ 441280 h 6108267"/>
                <a:gd name="connsiteX39" fmla="*/ 2694925 w 3964247"/>
                <a:gd name="connsiteY39" fmla="*/ 115355 h 6108267"/>
                <a:gd name="connsiteX40" fmla="*/ 2269412 w 3964247"/>
                <a:gd name="connsiteY40" fmla="*/ 6714 h 6108267"/>
                <a:gd name="connsiteX41" fmla="*/ 1807686 w 3964247"/>
                <a:gd name="connsiteY41" fmla="*/ 33874 h 6108267"/>
                <a:gd name="connsiteX42" fmla="*/ 1463654 w 3964247"/>
                <a:gd name="connsiteY42" fmla="*/ 214943 h 6108267"/>
                <a:gd name="connsiteX43" fmla="*/ 1336905 w 3964247"/>
                <a:gd name="connsiteY43" fmla="*/ 396013 h 6108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964247" h="6108267">
                  <a:moveTo>
                    <a:pt x="1336905" y="396013"/>
                  </a:moveTo>
                  <a:cubicBezTo>
                    <a:pt x="1300691" y="494092"/>
                    <a:pt x="1252407" y="706849"/>
                    <a:pt x="1246371" y="803419"/>
                  </a:cubicBezTo>
                  <a:cubicBezTo>
                    <a:pt x="1240335" y="899989"/>
                    <a:pt x="1288620" y="940730"/>
                    <a:pt x="1300691" y="975435"/>
                  </a:cubicBezTo>
                  <a:cubicBezTo>
                    <a:pt x="1312762" y="1010140"/>
                    <a:pt x="1315780" y="993541"/>
                    <a:pt x="1318798" y="1011648"/>
                  </a:cubicBezTo>
                  <a:cubicBezTo>
                    <a:pt x="1321816" y="1029755"/>
                    <a:pt x="1326342" y="1056916"/>
                    <a:pt x="1318798" y="1084076"/>
                  </a:cubicBezTo>
                  <a:cubicBezTo>
                    <a:pt x="1311254" y="1111236"/>
                    <a:pt x="1317289" y="1115764"/>
                    <a:pt x="1273531" y="1174611"/>
                  </a:cubicBezTo>
                  <a:cubicBezTo>
                    <a:pt x="1229773" y="1233459"/>
                    <a:pt x="1078882" y="1384349"/>
                    <a:pt x="1056248" y="1437161"/>
                  </a:cubicBezTo>
                  <a:cubicBezTo>
                    <a:pt x="1033614" y="1489973"/>
                    <a:pt x="1100006" y="1474884"/>
                    <a:pt x="1137729" y="1491482"/>
                  </a:cubicBezTo>
                  <a:cubicBezTo>
                    <a:pt x="1175452" y="1508080"/>
                    <a:pt x="1258442" y="1505062"/>
                    <a:pt x="1282585" y="1536749"/>
                  </a:cubicBezTo>
                  <a:cubicBezTo>
                    <a:pt x="1306728" y="1568436"/>
                    <a:pt x="1252407" y="1654444"/>
                    <a:pt x="1282585" y="1681605"/>
                  </a:cubicBezTo>
                  <a:cubicBezTo>
                    <a:pt x="1312763" y="1708766"/>
                    <a:pt x="1460636" y="1687641"/>
                    <a:pt x="1463654" y="1699712"/>
                  </a:cubicBezTo>
                  <a:cubicBezTo>
                    <a:pt x="1466672" y="1711783"/>
                    <a:pt x="1327851" y="1732908"/>
                    <a:pt x="1300691" y="1754033"/>
                  </a:cubicBezTo>
                  <a:cubicBezTo>
                    <a:pt x="1273530" y="1775158"/>
                    <a:pt x="1293146" y="1808353"/>
                    <a:pt x="1300691" y="1826460"/>
                  </a:cubicBezTo>
                  <a:cubicBezTo>
                    <a:pt x="1308236" y="1844567"/>
                    <a:pt x="1336906" y="1847585"/>
                    <a:pt x="1345959" y="1862674"/>
                  </a:cubicBezTo>
                  <a:cubicBezTo>
                    <a:pt x="1355012" y="1877763"/>
                    <a:pt x="1355012" y="1891344"/>
                    <a:pt x="1355012" y="1916995"/>
                  </a:cubicBezTo>
                  <a:cubicBezTo>
                    <a:pt x="1355012" y="1942646"/>
                    <a:pt x="1339923" y="1981878"/>
                    <a:pt x="1345959" y="2016583"/>
                  </a:cubicBezTo>
                  <a:cubicBezTo>
                    <a:pt x="1351995" y="2051288"/>
                    <a:pt x="1373119" y="2102591"/>
                    <a:pt x="1391226" y="2125225"/>
                  </a:cubicBezTo>
                  <a:cubicBezTo>
                    <a:pt x="1409333" y="2147859"/>
                    <a:pt x="1418386" y="2150876"/>
                    <a:pt x="1454600" y="2152385"/>
                  </a:cubicBezTo>
                  <a:cubicBezTo>
                    <a:pt x="1490814" y="2153894"/>
                    <a:pt x="1528537" y="2146349"/>
                    <a:pt x="1608509" y="2134278"/>
                  </a:cubicBezTo>
                  <a:cubicBezTo>
                    <a:pt x="1688481" y="2122207"/>
                    <a:pt x="1857479" y="2013565"/>
                    <a:pt x="1934434" y="2079957"/>
                  </a:cubicBezTo>
                  <a:cubicBezTo>
                    <a:pt x="2011389" y="2146349"/>
                    <a:pt x="2061183" y="2413427"/>
                    <a:pt x="2070236" y="2532631"/>
                  </a:cubicBezTo>
                  <a:cubicBezTo>
                    <a:pt x="2079289" y="2651835"/>
                    <a:pt x="2068727" y="2718227"/>
                    <a:pt x="1988755" y="2795181"/>
                  </a:cubicBezTo>
                  <a:cubicBezTo>
                    <a:pt x="1908783" y="2872135"/>
                    <a:pt x="1717151" y="2943054"/>
                    <a:pt x="1590402" y="2994357"/>
                  </a:cubicBezTo>
                  <a:cubicBezTo>
                    <a:pt x="1463653" y="3045660"/>
                    <a:pt x="1324834" y="3047169"/>
                    <a:pt x="1228264" y="3102999"/>
                  </a:cubicBezTo>
                  <a:cubicBezTo>
                    <a:pt x="1131694" y="3158829"/>
                    <a:pt x="1063793" y="3214659"/>
                    <a:pt x="1010981" y="3329336"/>
                  </a:cubicBezTo>
                  <a:cubicBezTo>
                    <a:pt x="958169" y="3444013"/>
                    <a:pt x="961186" y="3514931"/>
                    <a:pt x="911392" y="3791062"/>
                  </a:cubicBezTo>
                  <a:cubicBezTo>
                    <a:pt x="861598" y="4067193"/>
                    <a:pt x="796715" y="4669249"/>
                    <a:pt x="712216" y="4986120"/>
                  </a:cubicBezTo>
                  <a:cubicBezTo>
                    <a:pt x="627717" y="5302991"/>
                    <a:pt x="490406" y="5530837"/>
                    <a:pt x="404398" y="5692290"/>
                  </a:cubicBezTo>
                  <a:cubicBezTo>
                    <a:pt x="318390" y="5853743"/>
                    <a:pt x="-312334" y="5906555"/>
                    <a:pt x="196169" y="5954840"/>
                  </a:cubicBezTo>
                  <a:cubicBezTo>
                    <a:pt x="704672" y="6003125"/>
                    <a:pt x="2827709" y="5991054"/>
                    <a:pt x="3455416" y="5982001"/>
                  </a:cubicBezTo>
                  <a:cubicBezTo>
                    <a:pt x="4083123" y="5972948"/>
                    <a:pt x="3938267" y="6319997"/>
                    <a:pt x="3962410" y="5900520"/>
                  </a:cubicBezTo>
                  <a:cubicBezTo>
                    <a:pt x="3986553" y="5481043"/>
                    <a:pt x="3767761" y="3984202"/>
                    <a:pt x="3600272" y="3465137"/>
                  </a:cubicBezTo>
                  <a:cubicBezTo>
                    <a:pt x="3432783" y="2946072"/>
                    <a:pt x="3090260" y="2937019"/>
                    <a:pt x="2957476" y="2786128"/>
                  </a:cubicBezTo>
                  <a:cubicBezTo>
                    <a:pt x="2824692" y="2635237"/>
                    <a:pt x="2856379" y="2689557"/>
                    <a:pt x="2803567" y="2559791"/>
                  </a:cubicBezTo>
                  <a:cubicBezTo>
                    <a:pt x="2750755" y="2430025"/>
                    <a:pt x="2640604" y="2172001"/>
                    <a:pt x="2640604" y="2007530"/>
                  </a:cubicBezTo>
                  <a:cubicBezTo>
                    <a:pt x="2640604" y="1843059"/>
                    <a:pt x="2743211" y="1696694"/>
                    <a:pt x="2803567" y="1572963"/>
                  </a:cubicBezTo>
                  <a:cubicBezTo>
                    <a:pt x="2863923" y="1449232"/>
                    <a:pt x="2954458" y="1376804"/>
                    <a:pt x="3002743" y="1265145"/>
                  </a:cubicBezTo>
                  <a:cubicBezTo>
                    <a:pt x="3051028" y="1153486"/>
                    <a:pt x="3094787" y="1040318"/>
                    <a:pt x="3093278" y="903007"/>
                  </a:cubicBezTo>
                  <a:cubicBezTo>
                    <a:pt x="3091769" y="765696"/>
                    <a:pt x="3060082" y="572555"/>
                    <a:pt x="2993690" y="441280"/>
                  </a:cubicBezTo>
                  <a:cubicBezTo>
                    <a:pt x="2927298" y="310005"/>
                    <a:pt x="2815638" y="187783"/>
                    <a:pt x="2694925" y="115355"/>
                  </a:cubicBezTo>
                  <a:cubicBezTo>
                    <a:pt x="2574212" y="42927"/>
                    <a:pt x="2417285" y="20294"/>
                    <a:pt x="2269412" y="6714"/>
                  </a:cubicBezTo>
                  <a:cubicBezTo>
                    <a:pt x="2121539" y="-6866"/>
                    <a:pt x="1941979" y="-831"/>
                    <a:pt x="1807686" y="33874"/>
                  </a:cubicBezTo>
                  <a:cubicBezTo>
                    <a:pt x="1673393" y="68579"/>
                    <a:pt x="1542117" y="151569"/>
                    <a:pt x="1463654" y="214943"/>
                  </a:cubicBezTo>
                  <a:cubicBezTo>
                    <a:pt x="1385191" y="278317"/>
                    <a:pt x="1373119" y="297934"/>
                    <a:pt x="1336905" y="396013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1397" tIns="45699" rIns="91397" bIns="45699" rtlCol="0" anchor="ctr"/>
            <a:lstStyle/>
            <a:p>
              <a:pPr defTabSz="913977">
                <a:defRPr/>
              </a:pPr>
              <a:endParaRPr lang="zh-TW" altLang="en-US" kern="0">
                <a:solidFill>
                  <a:prstClr val="white"/>
                </a:solidFill>
                <a:ea typeface="標楷體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40152" y="1627146"/>
              <a:ext cx="135062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rgbClr val="C0504D">
                      <a:lumMod val="50000"/>
                    </a:srgbClr>
                  </a:solidFill>
                </a:rPr>
                <a:t>Essential elements</a:t>
              </a:r>
              <a:endParaRPr lang="zh-TW" altLang="en-US" sz="2400" dirty="0">
                <a:solidFill>
                  <a:srgbClr val="C0504D">
                    <a:lumMod val="50000"/>
                  </a:srgbClr>
                </a:solidFill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7967281" y="1386748"/>
              <a:ext cx="5305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000000"/>
                  </a:solidFill>
                </a:rPr>
                <a:t>ATP</a:t>
              </a:r>
              <a:endParaRPr lang="zh-TW" alt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28" name="群組 27"/>
            <p:cNvGrpSpPr>
              <a:grpSpLocks noChangeAspect="1"/>
            </p:cNvGrpSpPr>
            <p:nvPr/>
          </p:nvGrpSpPr>
          <p:grpSpPr>
            <a:xfrm>
              <a:off x="7502520" y="981437"/>
              <a:ext cx="1465076" cy="622983"/>
              <a:chOff x="8317340" y="3537808"/>
              <a:chExt cx="1963738" cy="835025"/>
            </a:xfrm>
          </p:grpSpPr>
          <p:graphicFrame>
            <p:nvGraphicFramePr>
              <p:cNvPr id="68" name="物件 67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8317340" y="3537808"/>
              <a:ext cx="1963738" cy="8350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1" name="CS ChemDraw Drawing" r:id="rId13" imgW="2320712" imgH="993330" progId="ChemDraw.Document.6.0">
                      <p:embed/>
                    </p:oleObj>
                  </mc:Choice>
                  <mc:Fallback>
                    <p:oleObj name="CS ChemDraw Drawing" r:id="rId13" imgW="2320712" imgH="99333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317340" y="3537808"/>
                            <a:ext cx="1963738" cy="8350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9" name="橢圓 68"/>
              <p:cNvSpPr/>
              <p:nvPr/>
            </p:nvSpPr>
            <p:spPr>
              <a:xfrm rot="12740045">
                <a:off x="8913293" y="3591886"/>
                <a:ext cx="468592" cy="459892"/>
              </a:xfrm>
              <a:prstGeom prst="ellipse">
                <a:avLst/>
              </a:prstGeom>
              <a:solidFill>
                <a:srgbClr val="CC00FF">
                  <a:alpha val="10196"/>
                </a:srgbClr>
              </a:solidFill>
              <a:ln w="3175">
                <a:solidFill>
                  <a:srgbClr val="CCCC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橢圓 69"/>
              <p:cNvSpPr/>
              <p:nvPr/>
            </p:nvSpPr>
            <p:spPr>
              <a:xfrm rot="13026323">
                <a:off x="8372049" y="3847724"/>
                <a:ext cx="641801" cy="437380"/>
              </a:xfrm>
              <a:prstGeom prst="ellipse">
                <a:avLst/>
              </a:prstGeom>
              <a:solidFill>
                <a:srgbClr val="00FFFF">
                  <a:alpha val="20000"/>
                </a:srgbClr>
              </a:solidFill>
              <a:ln w="3175"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1" name="橢圓 50"/>
            <p:cNvSpPr>
              <a:spLocks noChangeAspect="1"/>
            </p:cNvSpPr>
            <p:nvPr/>
          </p:nvSpPr>
          <p:spPr>
            <a:xfrm>
              <a:off x="5652120" y="868909"/>
              <a:ext cx="1850400" cy="1849456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圖案 73"/>
            <p:cNvSpPr/>
            <p:nvPr/>
          </p:nvSpPr>
          <p:spPr>
            <a:xfrm rot="20269589" flipV="1">
              <a:off x="7268424" y="1327342"/>
              <a:ext cx="855464" cy="692116"/>
            </a:xfrm>
            <a:prstGeom prst="swooshArrow">
              <a:avLst>
                <a:gd name="adj1" fmla="val 16310"/>
                <a:gd name="adj2" fmla="val 22864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75" name="圖案 74"/>
            <p:cNvSpPr/>
            <p:nvPr/>
          </p:nvSpPr>
          <p:spPr>
            <a:xfrm rot="711786" flipV="1">
              <a:off x="7185905" y="2217574"/>
              <a:ext cx="855464" cy="692116"/>
            </a:xfrm>
            <a:prstGeom prst="swooshArrow">
              <a:avLst>
                <a:gd name="adj1" fmla="val 16310"/>
                <a:gd name="adj2" fmla="val 22864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76" name="矩形 75"/>
            <p:cNvSpPr/>
            <p:nvPr/>
          </p:nvSpPr>
          <p:spPr>
            <a:xfrm>
              <a:off x="8010932" y="2578969"/>
              <a:ext cx="5602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000000"/>
                  </a:solidFill>
                </a:rPr>
                <a:t>GTP</a:t>
              </a:r>
              <a:endParaRPr lang="zh-TW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78" name="橢圓 77"/>
            <p:cNvSpPr/>
            <p:nvPr/>
          </p:nvSpPr>
          <p:spPr>
            <a:xfrm rot="12740045">
              <a:off x="7985045" y="2092129"/>
              <a:ext cx="286073" cy="317968"/>
            </a:xfrm>
            <a:prstGeom prst="ellipse">
              <a:avLst/>
            </a:prstGeom>
            <a:solidFill>
              <a:srgbClr val="CC00FF">
                <a:alpha val="10196"/>
              </a:srgbClr>
            </a:solidFill>
            <a:ln w="3175">
              <a:solidFill>
                <a:srgbClr val="CC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9" name="橢圓 78"/>
            <p:cNvSpPr/>
            <p:nvPr/>
          </p:nvSpPr>
          <p:spPr>
            <a:xfrm rot="13338300">
              <a:off x="7574071" y="2187870"/>
              <a:ext cx="464379" cy="386747"/>
            </a:xfrm>
            <a:prstGeom prst="ellipse">
              <a:avLst/>
            </a:prstGeom>
            <a:solidFill>
              <a:srgbClr val="00FFFF">
                <a:alpha val="20000"/>
              </a:srgbClr>
            </a:solidFill>
            <a:ln w="31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83" name="橢圓 182"/>
            <p:cNvSpPr/>
            <p:nvPr/>
          </p:nvSpPr>
          <p:spPr>
            <a:xfrm rot="12740045">
              <a:off x="6884287" y="2742292"/>
              <a:ext cx="295196" cy="312047"/>
            </a:xfrm>
            <a:prstGeom prst="ellipse">
              <a:avLst/>
            </a:prstGeom>
            <a:solidFill>
              <a:srgbClr val="CC00FF">
                <a:alpha val="10196"/>
              </a:srgbClr>
            </a:solidFill>
            <a:ln w="3175">
              <a:solidFill>
                <a:srgbClr val="CC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84" name="橢圓 183"/>
            <p:cNvSpPr/>
            <p:nvPr/>
          </p:nvSpPr>
          <p:spPr>
            <a:xfrm rot="13338300">
              <a:off x="6461625" y="2789859"/>
              <a:ext cx="464379" cy="386747"/>
            </a:xfrm>
            <a:prstGeom prst="ellipse">
              <a:avLst/>
            </a:prstGeom>
            <a:solidFill>
              <a:srgbClr val="00FFFF">
                <a:alpha val="20000"/>
              </a:srgbClr>
            </a:solidFill>
            <a:ln w="31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049" name="矩形 2048"/>
            <p:cNvSpPr/>
            <p:nvPr/>
          </p:nvSpPr>
          <p:spPr>
            <a:xfrm>
              <a:off x="8207394" y="1680952"/>
              <a:ext cx="864096" cy="218194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prstClr val="black"/>
                  </a:solidFill>
                </a:rPr>
                <a:t>Kinase</a:t>
              </a:r>
              <a:endParaRPr lang="zh-TW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7629370" y="2979443"/>
              <a:ext cx="1186983" cy="22690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prstClr val="black"/>
                  </a:solidFill>
                </a:rPr>
                <a:t>G-proteins</a:t>
              </a:r>
              <a:endParaRPr lang="zh-TW" alt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2053" name="群組 2052"/>
            <p:cNvGrpSpPr>
              <a:grpSpLocks noChangeAspect="1"/>
            </p:cNvGrpSpPr>
            <p:nvPr/>
          </p:nvGrpSpPr>
          <p:grpSpPr>
            <a:xfrm>
              <a:off x="5066633" y="2434125"/>
              <a:ext cx="1254800" cy="595623"/>
              <a:chOff x="5549449" y="5015287"/>
              <a:chExt cx="1846333" cy="876407"/>
            </a:xfrm>
          </p:grpSpPr>
          <p:graphicFrame>
            <p:nvGraphicFramePr>
              <p:cNvPr id="83" name="物件 8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557848" y="5029643"/>
              <a:ext cx="1837934" cy="8620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2" name="CS ChemDraw Drawing" r:id="rId15" imgW="2281003" imgH="1069470" progId="ChemDraw.Document.6.0">
                      <p:embed/>
                    </p:oleObj>
                  </mc:Choice>
                  <mc:Fallback>
                    <p:oleObj name="CS ChemDraw Drawing" r:id="rId15" imgW="2281003" imgH="1069470" progId="ChemDraw.Document.6.0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5557848" y="5029643"/>
                            <a:ext cx="1837934" cy="86205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4" name="橢圓 83"/>
              <p:cNvSpPr/>
              <p:nvPr/>
            </p:nvSpPr>
            <p:spPr>
              <a:xfrm rot="12740045">
                <a:off x="6182776" y="5015287"/>
                <a:ext cx="588076" cy="526974"/>
              </a:xfrm>
              <a:prstGeom prst="ellipse">
                <a:avLst/>
              </a:prstGeom>
              <a:solidFill>
                <a:srgbClr val="CC00FF">
                  <a:alpha val="10196"/>
                </a:srgbClr>
              </a:solidFill>
              <a:ln w="3175">
                <a:solidFill>
                  <a:srgbClr val="CCCC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橢圓 84"/>
              <p:cNvSpPr/>
              <p:nvPr/>
            </p:nvSpPr>
            <p:spPr>
              <a:xfrm rot="11044815">
                <a:off x="5549449" y="5228600"/>
                <a:ext cx="779637" cy="543064"/>
              </a:xfrm>
              <a:prstGeom prst="ellipse">
                <a:avLst/>
              </a:prstGeom>
              <a:solidFill>
                <a:srgbClr val="00FFFF">
                  <a:alpha val="20000"/>
                </a:srgbClr>
              </a:solidFill>
              <a:ln w="3175"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7" name="圖案 86"/>
            <p:cNvSpPr/>
            <p:nvPr/>
          </p:nvSpPr>
          <p:spPr>
            <a:xfrm rot="4542643" flipV="1">
              <a:off x="6102473" y="2620316"/>
              <a:ext cx="783283" cy="599729"/>
            </a:xfrm>
            <a:prstGeom prst="swooshArrow">
              <a:avLst>
                <a:gd name="adj1" fmla="val 16310"/>
                <a:gd name="adj2" fmla="val 22864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89" name="矩形 88"/>
            <p:cNvSpPr/>
            <p:nvPr/>
          </p:nvSpPr>
          <p:spPr>
            <a:xfrm>
              <a:off x="5299440" y="2856020"/>
              <a:ext cx="6190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000000"/>
                  </a:solidFill>
                </a:rPr>
                <a:t>SAM</a:t>
              </a:r>
              <a:endParaRPr lang="zh-TW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4168577" y="1296035"/>
              <a:ext cx="790931" cy="26489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prstClr val="black"/>
                  </a:solidFill>
                </a:rPr>
                <a:t>NNT</a:t>
              </a:r>
            </a:p>
          </p:txBody>
        </p:sp>
        <p:sp>
          <p:nvSpPr>
            <p:cNvPr id="92" name="橢圓 91"/>
            <p:cNvSpPr/>
            <p:nvPr/>
          </p:nvSpPr>
          <p:spPr>
            <a:xfrm rot="14632989">
              <a:off x="4440730" y="1762626"/>
              <a:ext cx="388710" cy="335106"/>
            </a:xfrm>
            <a:prstGeom prst="ellipse">
              <a:avLst/>
            </a:prstGeom>
            <a:solidFill>
              <a:srgbClr val="00FFFF">
                <a:alpha val="20000"/>
              </a:srgbClr>
            </a:solidFill>
            <a:ln w="31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4590636" y="2000599"/>
              <a:ext cx="8723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000000"/>
                  </a:solidFill>
                </a:rPr>
                <a:t>NAPDH</a:t>
              </a:r>
              <a:endParaRPr lang="zh-TW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>
              <a:off x="4466769" y="2966136"/>
              <a:ext cx="832671" cy="25921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prstClr val="black"/>
                  </a:solidFill>
                </a:rPr>
                <a:t>PKMT</a:t>
              </a:r>
            </a:p>
          </p:txBody>
        </p:sp>
        <p:sp>
          <p:nvSpPr>
            <p:cNvPr id="95" name="圖案 94"/>
            <p:cNvSpPr/>
            <p:nvPr/>
          </p:nvSpPr>
          <p:spPr>
            <a:xfrm rot="9291423" flipV="1">
              <a:off x="5004601" y="1094458"/>
              <a:ext cx="855464" cy="692116"/>
            </a:xfrm>
            <a:prstGeom prst="swooshArrow">
              <a:avLst>
                <a:gd name="adj1" fmla="val 16310"/>
                <a:gd name="adj2" fmla="val 22864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7" name="圖案 96"/>
            <p:cNvSpPr/>
            <p:nvPr/>
          </p:nvSpPr>
          <p:spPr>
            <a:xfrm rot="7264086" flipV="1">
              <a:off x="5072451" y="1970055"/>
              <a:ext cx="855464" cy="692116"/>
            </a:xfrm>
            <a:prstGeom prst="swooshArrow">
              <a:avLst>
                <a:gd name="adj1" fmla="val 16310"/>
                <a:gd name="adj2" fmla="val 22864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058" name="文字方塊 2057"/>
            <p:cNvSpPr txBox="1"/>
            <p:nvPr/>
          </p:nvSpPr>
          <p:spPr>
            <a:xfrm>
              <a:off x="5584222" y="3745607"/>
              <a:ext cx="2006127" cy="1461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>
                  <a:solidFill>
                    <a:prstClr val="black"/>
                  </a:solidFill>
                </a:rPr>
                <a:t>Energy</a:t>
              </a:r>
            </a:p>
            <a:p>
              <a:pPr algn="ctr"/>
              <a:r>
                <a:rPr lang="en-US" altLang="zh-TW" dirty="0">
                  <a:solidFill>
                    <a:prstClr val="black"/>
                  </a:solidFill>
                </a:rPr>
                <a:t>Inflammation</a:t>
              </a:r>
            </a:p>
            <a:p>
              <a:pPr algn="ctr"/>
              <a:r>
                <a:rPr lang="en-US" altLang="zh-TW" dirty="0">
                  <a:solidFill>
                    <a:prstClr val="black"/>
                  </a:solidFill>
                </a:rPr>
                <a:t>Central dogma</a:t>
              </a:r>
              <a:endParaRPr lang="zh-TW" altLang="en-US" dirty="0">
                <a:solidFill>
                  <a:prstClr val="black"/>
                </a:solidFill>
              </a:endParaRPr>
            </a:p>
            <a:p>
              <a:pPr algn="ctr"/>
              <a:r>
                <a:rPr lang="en-US" altLang="zh-TW" dirty="0">
                  <a:solidFill>
                    <a:prstClr val="black"/>
                  </a:solidFill>
                </a:rPr>
                <a:t>Epigenetic</a:t>
              </a:r>
            </a:p>
            <a:p>
              <a:pPr algn="ctr"/>
              <a:r>
                <a:rPr lang="en-US" altLang="zh-TW" sz="1700" dirty="0">
                  <a:solidFill>
                    <a:prstClr val="black"/>
                  </a:solidFill>
                </a:rPr>
                <a:t>Oxidation-reduction</a:t>
              </a:r>
            </a:p>
          </p:txBody>
        </p:sp>
        <p:cxnSp>
          <p:nvCxnSpPr>
            <p:cNvPr id="2060" name="直線接點 2059"/>
            <p:cNvCxnSpPr/>
            <p:nvPr/>
          </p:nvCxnSpPr>
          <p:spPr>
            <a:xfrm>
              <a:off x="8945438" y="1899146"/>
              <a:ext cx="0" cy="2296296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矩形 101"/>
            <p:cNvSpPr/>
            <p:nvPr/>
          </p:nvSpPr>
          <p:spPr>
            <a:xfrm>
              <a:off x="5735446" y="3368505"/>
              <a:ext cx="1474216" cy="25866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dirty="0">
                  <a:solidFill>
                    <a:prstClr val="black"/>
                  </a:solidFill>
                </a:rPr>
                <a:t>Topoisomerase</a:t>
              </a:r>
              <a:endParaRPr lang="zh-TW" altLang="en-US" sz="1600" b="1" dirty="0">
                <a:solidFill>
                  <a:prstClr val="black"/>
                </a:solidFill>
              </a:endParaRPr>
            </a:p>
          </p:txBody>
        </p:sp>
        <p:cxnSp>
          <p:nvCxnSpPr>
            <p:cNvPr id="103" name="直線接點 102"/>
            <p:cNvCxnSpPr/>
            <p:nvPr/>
          </p:nvCxnSpPr>
          <p:spPr>
            <a:xfrm>
              <a:off x="7303357" y="3978704"/>
              <a:ext cx="165160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接點 104"/>
            <p:cNvCxnSpPr/>
            <p:nvPr/>
          </p:nvCxnSpPr>
          <p:spPr>
            <a:xfrm>
              <a:off x="7303357" y="4203379"/>
              <a:ext cx="163255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接點 106"/>
            <p:cNvCxnSpPr/>
            <p:nvPr/>
          </p:nvCxnSpPr>
          <p:spPr>
            <a:xfrm>
              <a:off x="8496300" y="3246983"/>
              <a:ext cx="1" cy="63921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接點 126"/>
            <p:cNvCxnSpPr/>
            <p:nvPr/>
          </p:nvCxnSpPr>
          <p:spPr>
            <a:xfrm flipH="1">
              <a:off x="4788024" y="4753617"/>
              <a:ext cx="854572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線接點 146"/>
            <p:cNvCxnSpPr/>
            <p:nvPr/>
          </p:nvCxnSpPr>
          <p:spPr>
            <a:xfrm>
              <a:off x="4406287" y="1632222"/>
              <a:ext cx="0" cy="3396603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線接點 148"/>
            <p:cNvCxnSpPr/>
            <p:nvPr/>
          </p:nvCxnSpPr>
          <p:spPr>
            <a:xfrm flipH="1">
              <a:off x="4423358" y="5010933"/>
              <a:ext cx="1219238" cy="2243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6" name="物件 115"/>
            <p:cNvGraphicFramePr>
              <a:graphicFrameLocks noChangeAspect="1"/>
            </p:cNvGraphicFramePr>
            <p:nvPr>
              <p:extLst/>
            </p:nvPr>
          </p:nvGraphicFramePr>
          <p:xfrm>
            <a:off x="6377395" y="2709349"/>
            <a:ext cx="1028700" cy="458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3" name="CS ChemDraw Drawing" r:id="rId17" imgW="1739981" imgH="776854" progId="ChemDraw.Document.6.0">
                    <p:embed/>
                  </p:oleObj>
                </mc:Choice>
                <mc:Fallback>
                  <p:oleObj name="CS ChemDraw Drawing" r:id="rId17" imgW="1739981" imgH="776854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7395" y="2709349"/>
                          <a:ext cx="1028700" cy="4587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8" name="物件 117"/>
            <p:cNvGraphicFramePr>
              <a:graphicFrameLocks noChangeAspect="1"/>
            </p:cNvGraphicFramePr>
            <p:nvPr>
              <p:extLst/>
            </p:nvPr>
          </p:nvGraphicFramePr>
          <p:xfrm>
            <a:off x="7536385" y="2032380"/>
            <a:ext cx="1454972" cy="570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4" name="CS ChemDraw Drawing" r:id="rId19" imgW="2547907" imgH="997963" progId="ChemDraw.Document.6.0">
                    <p:embed/>
                  </p:oleObj>
                </mc:Choice>
                <mc:Fallback>
                  <p:oleObj name="CS ChemDraw Drawing" r:id="rId19" imgW="2547907" imgH="997963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36385" y="2032380"/>
                          <a:ext cx="1454972" cy="5704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42" name="直線接點 241"/>
            <p:cNvCxnSpPr/>
            <p:nvPr/>
          </p:nvCxnSpPr>
          <p:spPr>
            <a:xfrm flipH="1">
              <a:off x="4831334" y="3286125"/>
              <a:ext cx="0" cy="1467492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矩形 228"/>
            <p:cNvSpPr/>
            <p:nvPr/>
          </p:nvSpPr>
          <p:spPr>
            <a:xfrm>
              <a:off x="6630093" y="3077706"/>
              <a:ext cx="11785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prstClr val="black"/>
                  </a:solidFill>
                </a:rPr>
                <a:t>Adenosine</a:t>
              </a:r>
              <a:endParaRPr lang="zh-TW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22" name="直線接點 121"/>
            <p:cNvCxnSpPr/>
            <p:nvPr/>
          </p:nvCxnSpPr>
          <p:spPr>
            <a:xfrm flipH="1">
              <a:off x="5512045" y="3552825"/>
              <a:ext cx="0" cy="92753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接點 132"/>
            <p:cNvCxnSpPr/>
            <p:nvPr/>
          </p:nvCxnSpPr>
          <p:spPr>
            <a:xfrm flipH="1">
              <a:off x="5502521" y="4480363"/>
              <a:ext cx="140075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31" name="物件 230"/>
            <p:cNvGraphicFramePr>
              <a:graphicFrameLocks noChangeAspect="1"/>
            </p:cNvGraphicFramePr>
            <p:nvPr>
              <p:extLst/>
            </p:nvPr>
          </p:nvGraphicFramePr>
          <p:xfrm>
            <a:off x="4371887" y="1574894"/>
            <a:ext cx="1640273" cy="498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" name="CS ChemDraw Drawing" r:id="rId21" imgW="3520170" imgH="1069323" progId="ChemDraw.Document.6.0">
                    <p:embed/>
                  </p:oleObj>
                </mc:Choice>
                <mc:Fallback>
                  <p:oleObj name="CS ChemDraw Drawing" r:id="rId21" imgW="3520170" imgH="1069323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1887" y="1574894"/>
                          <a:ext cx="1640273" cy="4986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5" name="橢圓 314"/>
            <p:cNvSpPr/>
            <p:nvPr/>
          </p:nvSpPr>
          <p:spPr>
            <a:xfrm rot="12740045">
              <a:off x="4783810" y="1741588"/>
              <a:ext cx="236834" cy="257697"/>
            </a:xfrm>
            <a:prstGeom prst="ellipse">
              <a:avLst/>
            </a:prstGeom>
            <a:solidFill>
              <a:srgbClr val="CC00FF">
                <a:alpha val="10196"/>
              </a:srgbClr>
            </a:solidFill>
            <a:ln w="3175">
              <a:solidFill>
                <a:srgbClr val="CC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331" name="直線接點 330"/>
            <p:cNvCxnSpPr/>
            <p:nvPr/>
          </p:nvCxnSpPr>
          <p:spPr>
            <a:xfrm>
              <a:off x="7303357" y="3873929"/>
              <a:ext cx="1208765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直線接點 339"/>
            <p:cNvCxnSpPr/>
            <p:nvPr/>
          </p:nvCxnSpPr>
          <p:spPr>
            <a:xfrm>
              <a:off x="5593979" y="3526576"/>
              <a:ext cx="141467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字方塊 2"/>
          <p:cNvSpPr txBox="1"/>
          <p:nvPr/>
        </p:nvSpPr>
        <p:spPr>
          <a:xfrm rot="238713">
            <a:off x="3785327" y="712109"/>
            <a:ext cx="193703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TW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Co-evolution?</a:t>
            </a:r>
            <a:endParaRPr lang="zh-TW" alt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478624" y="1057185"/>
            <a:ext cx="1567089" cy="1393444"/>
            <a:chOff x="1478624" y="1057185"/>
            <a:chExt cx="1567089" cy="1393444"/>
          </a:xfrm>
        </p:grpSpPr>
        <p:sp>
          <p:nvSpPr>
            <p:cNvPr id="11" name="矩形 10"/>
            <p:cNvSpPr/>
            <p:nvPr/>
          </p:nvSpPr>
          <p:spPr>
            <a:xfrm>
              <a:off x="1494519" y="1057185"/>
              <a:ext cx="155119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prstClr val="black"/>
                  </a:solidFill>
                </a:rPr>
                <a:t>Flavonoids</a:t>
              </a:r>
              <a:endParaRPr lang="zh-TW" altLang="en-US" sz="2400" b="1" dirty="0">
                <a:solidFill>
                  <a:prstClr val="black"/>
                </a:solidFill>
              </a:endParaRPr>
            </a:p>
          </p:txBody>
        </p:sp>
        <p:pic>
          <p:nvPicPr>
            <p:cNvPr id="158" name="Picture 13"/>
            <p:cNvPicPr>
              <a:picLocks noChangeAspect="1" noChangeArrowheads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624" y="1423649"/>
              <a:ext cx="1533338" cy="1026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" name="橢圓 158"/>
            <p:cNvSpPr/>
            <p:nvPr/>
          </p:nvSpPr>
          <p:spPr>
            <a:xfrm rot="12740045">
              <a:off x="2436217" y="1595507"/>
              <a:ext cx="449634" cy="396972"/>
            </a:xfrm>
            <a:prstGeom prst="ellipse">
              <a:avLst/>
            </a:prstGeom>
            <a:solidFill>
              <a:srgbClr val="CC00FF">
                <a:alpha val="10196"/>
              </a:srgbClr>
            </a:solidFill>
            <a:ln w="3175">
              <a:solidFill>
                <a:srgbClr val="CC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60" name="橢圓 159"/>
            <p:cNvSpPr/>
            <p:nvPr/>
          </p:nvSpPr>
          <p:spPr>
            <a:xfrm rot="10800000">
              <a:off x="1670856" y="1793994"/>
              <a:ext cx="722044" cy="521238"/>
            </a:xfrm>
            <a:prstGeom prst="ellipse">
              <a:avLst/>
            </a:prstGeom>
            <a:solidFill>
              <a:srgbClr val="00FFFF">
                <a:alpha val="20000"/>
              </a:srgbClr>
            </a:solidFill>
            <a:ln w="31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96339" y="4924314"/>
            <a:ext cx="9073350" cy="1915792"/>
            <a:chOff x="96339" y="4924314"/>
            <a:chExt cx="9073350" cy="1915792"/>
          </a:xfrm>
        </p:grpSpPr>
        <p:graphicFrame>
          <p:nvGraphicFramePr>
            <p:cNvPr id="232" name="物件 231"/>
            <p:cNvGraphicFramePr>
              <a:graphicFrameLocks noChangeAspect="1"/>
            </p:cNvGraphicFramePr>
            <p:nvPr>
              <p:extLst/>
            </p:nvPr>
          </p:nvGraphicFramePr>
          <p:xfrm>
            <a:off x="7528214" y="5568447"/>
            <a:ext cx="1641475" cy="498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6" name="CS ChemDraw Drawing" r:id="rId24" imgW="3520170" imgH="1069323" progId="ChemDraw.Document.6.0">
                    <p:embed/>
                  </p:oleObj>
                </mc:Choice>
                <mc:Fallback>
                  <p:oleObj name="CS ChemDraw Drawing" r:id="rId24" imgW="3520170" imgH="1069323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28214" y="5568447"/>
                          <a:ext cx="1641475" cy="498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57" name="直線接點 256"/>
            <p:cNvCxnSpPr/>
            <p:nvPr/>
          </p:nvCxnSpPr>
          <p:spPr>
            <a:xfrm flipH="1">
              <a:off x="5640712" y="6681404"/>
              <a:ext cx="1657164" cy="6365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線接點 257"/>
            <p:cNvCxnSpPr/>
            <p:nvPr/>
          </p:nvCxnSpPr>
          <p:spPr>
            <a:xfrm flipV="1">
              <a:off x="4936751" y="5642717"/>
              <a:ext cx="425960" cy="588592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3" name="群組 262"/>
            <p:cNvGrpSpPr>
              <a:grpSpLocks noChangeAspect="1"/>
            </p:cNvGrpSpPr>
            <p:nvPr/>
          </p:nvGrpSpPr>
          <p:grpSpPr>
            <a:xfrm>
              <a:off x="5736141" y="5304059"/>
              <a:ext cx="1465076" cy="622983"/>
              <a:chOff x="8317340" y="3537808"/>
              <a:chExt cx="1963738" cy="835025"/>
            </a:xfrm>
          </p:grpSpPr>
          <p:graphicFrame>
            <p:nvGraphicFramePr>
              <p:cNvPr id="264" name="物件 26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8317340" y="3537808"/>
              <a:ext cx="1963738" cy="8350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7" name="CS ChemDraw Drawing" r:id="rId25" imgW="2320712" imgH="993330" progId="ChemDraw.Document.6.0">
                      <p:embed/>
                    </p:oleObj>
                  </mc:Choice>
                  <mc:Fallback>
                    <p:oleObj name="CS ChemDraw Drawing" r:id="rId25" imgW="2320712" imgH="99333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317340" y="3537808"/>
                            <a:ext cx="1963738" cy="8350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5" name="橢圓 264"/>
              <p:cNvSpPr/>
              <p:nvPr/>
            </p:nvSpPr>
            <p:spPr>
              <a:xfrm rot="12740045">
                <a:off x="8913293" y="3591886"/>
                <a:ext cx="468592" cy="459892"/>
              </a:xfrm>
              <a:prstGeom prst="ellipse">
                <a:avLst/>
              </a:prstGeom>
              <a:solidFill>
                <a:srgbClr val="CC00FF">
                  <a:alpha val="10196"/>
                </a:srgbClr>
              </a:solidFill>
              <a:ln w="3175">
                <a:solidFill>
                  <a:srgbClr val="CCCC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6" name="橢圓 265"/>
              <p:cNvSpPr/>
              <p:nvPr/>
            </p:nvSpPr>
            <p:spPr>
              <a:xfrm rot="13026323">
                <a:off x="8372049" y="3847724"/>
                <a:ext cx="641801" cy="437380"/>
              </a:xfrm>
              <a:prstGeom prst="ellipse">
                <a:avLst/>
              </a:prstGeom>
              <a:solidFill>
                <a:srgbClr val="00FFFF">
                  <a:alpha val="20000"/>
                </a:srgbClr>
              </a:solidFill>
              <a:ln w="3175"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67" name="群組 266"/>
            <p:cNvGrpSpPr>
              <a:grpSpLocks noChangeAspect="1"/>
            </p:cNvGrpSpPr>
            <p:nvPr/>
          </p:nvGrpSpPr>
          <p:grpSpPr>
            <a:xfrm>
              <a:off x="5721172" y="6012408"/>
              <a:ext cx="982663" cy="620953"/>
              <a:chOff x="5233828" y="4840259"/>
              <a:chExt cx="1184807" cy="748690"/>
            </a:xfrm>
          </p:grpSpPr>
          <p:graphicFrame>
            <p:nvGraphicFramePr>
              <p:cNvPr id="268" name="物件 267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233828" y="4840259"/>
              <a:ext cx="1184807" cy="7369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8" name="CS ChemDraw Drawing" r:id="rId26" imgW="1480927" imgH="930927" progId="ChemDraw.Document.6.0">
                      <p:embed/>
                    </p:oleObj>
                  </mc:Choice>
                  <mc:Fallback>
                    <p:oleObj name="CS ChemDraw Drawing" r:id="rId26" imgW="1480927" imgH="930927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33828" y="4840259"/>
                            <a:ext cx="1184807" cy="73691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9" name="橢圓 268"/>
              <p:cNvSpPr/>
              <p:nvPr/>
            </p:nvSpPr>
            <p:spPr>
              <a:xfrm rot="12740045">
                <a:off x="5800551" y="4929669"/>
                <a:ext cx="478198" cy="383378"/>
              </a:xfrm>
              <a:prstGeom prst="ellipse">
                <a:avLst/>
              </a:prstGeom>
              <a:solidFill>
                <a:srgbClr val="CC00FF">
                  <a:alpha val="10196"/>
                </a:srgbClr>
              </a:solidFill>
              <a:ln w="3175">
                <a:solidFill>
                  <a:srgbClr val="CCCC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0" name="橢圓 269"/>
              <p:cNvSpPr/>
              <p:nvPr/>
            </p:nvSpPr>
            <p:spPr>
              <a:xfrm rot="13338300">
                <a:off x="5305491" y="5122644"/>
                <a:ext cx="559907" cy="466305"/>
              </a:xfrm>
              <a:prstGeom prst="ellipse">
                <a:avLst/>
              </a:prstGeom>
              <a:solidFill>
                <a:srgbClr val="00FFFF">
                  <a:alpha val="20000"/>
                </a:srgbClr>
              </a:solidFill>
              <a:ln w="3175"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74" name="群組 273"/>
            <p:cNvGrpSpPr>
              <a:grpSpLocks noChangeAspect="1"/>
            </p:cNvGrpSpPr>
            <p:nvPr/>
          </p:nvGrpSpPr>
          <p:grpSpPr>
            <a:xfrm>
              <a:off x="7377776" y="6205793"/>
              <a:ext cx="1254800" cy="595623"/>
              <a:chOff x="5549449" y="5015287"/>
              <a:chExt cx="1846333" cy="876407"/>
            </a:xfrm>
          </p:grpSpPr>
          <p:graphicFrame>
            <p:nvGraphicFramePr>
              <p:cNvPr id="275" name="物件 27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557848" y="5029643"/>
              <a:ext cx="1837934" cy="8620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9" name="CS ChemDraw Drawing" r:id="rId28" imgW="2281003" imgH="1069470" progId="ChemDraw.Document.6.0">
                      <p:embed/>
                    </p:oleObj>
                  </mc:Choice>
                  <mc:Fallback>
                    <p:oleObj name="CS ChemDraw Drawing" r:id="rId28" imgW="2281003" imgH="1069470" progId="ChemDraw.Document.6.0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5557848" y="5029643"/>
                            <a:ext cx="1837934" cy="86205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6" name="橢圓 275"/>
              <p:cNvSpPr/>
              <p:nvPr/>
            </p:nvSpPr>
            <p:spPr>
              <a:xfrm rot="12740045">
                <a:off x="6182776" y="5015287"/>
                <a:ext cx="588076" cy="526974"/>
              </a:xfrm>
              <a:prstGeom prst="ellipse">
                <a:avLst/>
              </a:prstGeom>
              <a:solidFill>
                <a:srgbClr val="CC00FF">
                  <a:alpha val="10196"/>
                </a:srgbClr>
              </a:solidFill>
              <a:ln w="3175">
                <a:solidFill>
                  <a:srgbClr val="CCCC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7" name="橢圓 276"/>
              <p:cNvSpPr/>
              <p:nvPr/>
            </p:nvSpPr>
            <p:spPr>
              <a:xfrm rot="11044815">
                <a:off x="5549449" y="5228600"/>
                <a:ext cx="779637" cy="543064"/>
              </a:xfrm>
              <a:prstGeom prst="ellipse">
                <a:avLst/>
              </a:prstGeom>
              <a:solidFill>
                <a:srgbClr val="00FFFF">
                  <a:alpha val="20000"/>
                </a:srgbClr>
              </a:solidFill>
              <a:ln w="3175"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80" name="橢圓 279"/>
            <p:cNvSpPr/>
            <p:nvPr/>
          </p:nvSpPr>
          <p:spPr>
            <a:xfrm rot="14068464">
              <a:off x="7573361" y="5743581"/>
              <a:ext cx="431150" cy="335106"/>
            </a:xfrm>
            <a:prstGeom prst="ellipse">
              <a:avLst/>
            </a:prstGeom>
            <a:solidFill>
              <a:srgbClr val="00FFFF">
                <a:alpha val="20000"/>
              </a:srgbClr>
            </a:solidFill>
            <a:ln w="31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cxnSp>
          <p:nvCxnSpPr>
            <p:cNvPr id="281" name="直線接點 280"/>
            <p:cNvCxnSpPr/>
            <p:nvPr/>
          </p:nvCxnSpPr>
          <p:spPr>
            <a:xfrm flipV="1">
              <a:off x="4927538" y="5985309"/>
              <a:ext cx="905527" cy="24333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直線接點 281"/>
            <p:cNvCxnSpPr/>
            <p:nvPr/>
          </p:nvCxnSpPr>
          <p:spPr>
            <a:xfrm>
              <a:off x="4936971" y="6230924"/>
              <a:ext cx="771803" cy="14864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直線接點 282"/>
            <p:cNvCxnSpPr/>
            <p:nvPr/>
          </p:nvCxnSpPr>
          <p:spPr>
            <a:xfrm>
              <a:off x="4936971" y="6230924"/>
              <a:ext cx="696083" cy="45734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直線接點 283"/>
            <p:cNvCxnSpPr/>
            <p:nvPr/>
          </p:nvCxnSpPr>
          <p:spPr>
            <a:xfrm flipH="1">
              <a:off x="5827143" y="5980068"/>
              <a:ext cx="1657164" cy="6365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直線接點 284"/>
            <p:cNvCxnSpPr/>
            <p:nvPr/>
          </p:nvCxnSpPr>
          <p:spPr>
            <a:xfrm flipH="1">
              <a:off x="5338871" y="5657959"/>
              <a:ext cx="38813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6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632" y="6187226"/>
              <a:ext cx="836710" cy="610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" name="橢圓 286"/>
            <p:cNvSpPr/>
            <p:nvPr/>
          </p:nvSpPr>
          <p:spPr>
            <a:xfrm rot="10800000">
              <a:off x="2585265" y="6383362"/>
              <a:ext cx="540403" cy="362302"/>
            </a:xfrm>
            <a:prstGeom prst="ellipse">
              <a:avLst/>
            </a:prstGeom>
            <a:solidFill>
              <a:srgbClr val="00FFFF">
                <a:alpha val="20000"/>
              </a:srgbClr>
            </a:solidFill>
            <a:ln w="31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88" name="橢圓 287"/>
            <p:cNvSpPr/>
            <p:nvPr/>
          </p:nvSpPr>
          <p:spPr>
            <a:xfrm rot="12740045">
              <a:off x="3117043" y="6195140"/>
              <a:ext cx="344287" cy="336677"/>
            </a:xfrm>
            <a:prstGeom prst="ellipse">
              <a:avLst/>
            </a:prstGeom>
            <a:solidFill>
              <a:srgbClr val="CC00FF">
                <a:alpha val="10196"/>
              </a:srgbClr>
            </a:solidFill>
            <a:ln w="3175">
              <a:solidFill>
                <a:srgbClr val="CC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prstClr val="white"/>
                </a:solidFill>
              </a:endParaRPr>
            </a:p>
          </p:txBody>
        </p:sp>
        <p:pic>
          <p:nvPicPr>
            <p:cNvPr id="289" name="Picture 5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16" y="6097184"/>
              <a:ext cx="1105745" cy="742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0" name="橢圓 289"/>
            <p:cNvSpPr/>
            <p:nvPr/>
          </p:nvSpPr>
          <p:spPr>
            <a:xfrm rot="10800000">
              <a:off x="853140" y="6373541"/>
              <a:ext cx="540403" cy="362302"/>
            </a:xfrm>
            <a:prstGeom prst="ellipse">
              <a:avLst/>
            </a:prstGeom>
            <a:solidFill>
              <a:srgbClr val="00FFFF">
                <a:alpha val="20000"/>
              </a:srgbClr>
            </a:solidFill>
            <a:ln w="31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91" name="橢圓 290"/>
            <p:cNvSpPr/>
            <p:nvPr/>
          </p:nvSpPr>
          <p:spPr>
            <a:xfrm rot="12740045">
              <a:off x="1331333" y="6218535"/>
              <a:ext cx="344287" cy="336677"/>
            </a:xfrm>
            <a:prstGeom prst="ellipse">
              <a:avLst/>
            </a:prstGeom>
            <a:solidFill>
              <a:srgbClr val="CC00FF">
                <a:alpha val="10196"/>
              </a:srgbClr>
            </a:solidFill>
            <a:ln w="3175">
              <a:solidFill>
                <a:srgbClr val="CC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prstClr val="white"/>
                </a:solidFill>
              </a:endParaRPr>
            </a:p>
          </p:txBody>
        </p:sp>
        <p:pic>
          <p:nvPicPr>
            <p:cNvPr id="292" name="Picture 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386" y="5166717"/>
              <a:ext cx="777694" cy="492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3" name="橢圓 292"/>
            <p:cNvSpPr/>
            <p:nvPr/>
          </p:nvSpPr>
          <p:spPr>
            <a:xfrm rot="10800000">
              <a:off x="1147385" y="5177119"/>
              <a:ext cx="540403" cy="362302"/>
            </a:xfrm>
            <a:prstGeom prst="ellipse">
              <a:avLst/>
            </a:prstGeom>
            <a:solidFill>
              <a:srgbClr val="00FFFF">
                <a:alpha val="20000"/>
              </a:srgbClr>
            </a:solidFill>
            <a:ln w="31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prstClr val="white"/>
                </a:solidFill>
              </a:endParaRPr>
            </a:p>
          </p:txBody>
        </p:sp>
        <p:pic>
          <p:nvPicPr>
            <p:cNvPr id="294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718" y="5491916"/>
              <a:ext cx="791505" cy="63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5" name="橢圓 294"/>
            <p:cNvSpPr/>
            <p:nvPr/>
          </p:nvSpPr>
          <p:spPr>
            <a:xfrm rot="10800000">
              <a:off x="2245293" y="5617766"/>
              <a:ext cx="540403" cy="362302"/>
            </a:xfrm>
            <a:prstGeom prst="ellipse">
              <a:avLst/>
            </a:prstGeom>
            <a:solidFill>
              <a:srgbClr val="00FFFF">
                <a:alpha val="20000"/>
              </a:srgbClr>
            </a:solidFill>
            <a:ln w="31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96" name="橢圓 295"/>
            <p:cNvSpPr/>
            <p:nvPr/>
          </p:nvSpPr>
          <p:spPr>
            <a:xfrm rot="12740045">
              <a:off x="2722579" y="5499606"/>
              <a:ext cx="344287" cy="336677"/>
            </a:xfrm>
            <a:prstGeom prst="ellipse">
              <a:avLst/>
            </a:prstGeom>
            <a:solidFill>
              <a:srgbClr val="CC00FF">
                <a:alpha val="10196"/>
              </a:srgbClr>
            </a:solidFill>
            <a:ln w="3175">
              <a:solidFill>
                <a:srgbClr val="CC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299" name="直線接點 298"/>
            <p:cNvCxnSpPr/>
            <p:nvPr/>
          </p:nvCxnSpPr>
          <p:spPr>
            <a:xfrm flipH="1">
              <a:off x="3120563" y="6595112"/>
              <a:ext cx="468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直線接點 299"/>
            <p:cNvCxnSpPr/>
            <p:nvPr/>
          </p:nvCxnSpPr>
          <p:spPr>
            <a:xfrm flipH="1">
              <a:off x="3603779" y="6227556"/>
              <a:ext cx="251535" cy="379459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線接點 300"/>
            <p:cNvCxnSpPr/>
            <p:nvPr/>
          </p:nvCxnSpPr>
          <p:spPr>
            <a:xfrm flipH="1" flipV="1">
              <a:off x="3419475" y="5867400"/>
              <a:ext cx="435838" cy="37285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直線接點 301"/>
            <p:cNvCxnSpPr/>
            <p:nvPr/>
          </p:nvCxnSpPr>
          <p:spPr>
            <a:xfrm flipH="1">
              <a:off x="3018973" y="5870463"/>
              <a:ext cx="396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直線接點 302"/>
            <p:cNvCxnSpPr/>
            <p:nvPr/>
          </p:nvCxnSpPr>
          <p:spPr>
            <a:xfrm flipH="1">
              <a:off x="1558093" y="6772665"/>
              <a:ext cx="2128464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直線接點 303"/>
            <p:cNvCxnSpPr/>
            <p:nvPr/>
          </p:nvCxnSpPr>
          <p:spPr>
            <a:xfrm flipH="1">
              <a:off x="3674800" y="6243030"/>
              <a:ext cx="186431" cy="52378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直線接點 304"/>
            <p:cNvCxnSpPr/>
            <p:nvPr/>
          </p:nvCxnSpPr>
          <p:spPr>
            <a:xfrm flipH="1" flipV="1">
              <a:off x="3728066" y="5319753"/>
              <a:ext cx="127247" cy="91415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直線接點 305"/>
            <p:cNvCxnSpPr/>
            <p:nvPr/>
          </p:nvCxnSpPr>
          <p:spPr>
            <a:xfrm flipH="1">
              <a:off x="1840020" y="5338490"/>
              <a:ext cx="1905387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" name="矩形 306"/>
            <p:cNvSpPr/>
            <p:nvPr/>
          </p:nvSpPr>
          <p:spPr>
            <a:xfrm>
              <a:off x="6508379" y="5157192"/>
              <a:ext cx="4924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dirty="0">
                  <a:solidFill>
                    <a:srgbClr val="000000"/>
                  </a:solidFill>
                </a:rPr>
                <a:t>ATP</a:t>
              </a:r>
              <a:endParaRPr lang="zh-TW" alt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08" name="矩形 307"/>
            <p:cNvSpPr/>
            <p:nvPr/>
          </p:nvSpPr>
          <p:spPr>
            <a:xfrm>
              <a:off x="8046530" y="5254601"/>
              <a:ext cx="79701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dirty="0">
                  <a:solidFill>
                    <a:srgbClr val="000000"/>
                  </a:solidFill>
                </a:rPr>
                <a:t>NAPDH</a:t>
              </a:r>
              <a:endParaRPr lang="zh-TW" alt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09" name="矩形 308"/>
            <p:cNvSpPr/>
            <p:nvPr/>
          </p:nvSpPr>
          <p:spPr>
            <a:xfrm>
              <a:off x="8226563" y="6161860"/>
              <a:ext cx="57111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dirty="0">
                  <a:solidFill>
                    <a:srgbClr val="000000"/>
                  </a:solidFill>
                </a:rPr>
                <a:t>SAM</a:t>
              </a:r>
              <a:endParaRPr lang="zh-TW" alt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10" name="矩形 309"/>
            <p:cNvSpPr/>
            <p:nvPr/>
          </p:nvSpPr>
          <p:spPr>
            <a:xfrm>
              <a:off x="6643006" y="6025419"/>
              <a:ext cx="106631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dirty="0">
                  <a:solidFill>
                    <a:prstClr val="black"/>
                  </a:solidFill>
                </a:rPr>
                <a:t>Adenosine</a:t>
              </a:r>
              <a:endParaRPr lang="zh-TW" alt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317" name="橢圓 316"/>
            <p:cNvSpPr/>
            <p:nvPr/>
          </p:nvSpPr>
          <p:spPr>
            <a:xfrm rot="12740045">
              <a:off x="7928303" y="5716784"/>
              <a:ext cx="309431" cy="308595"/>
            </a:xfrm>
            <a:prstGeom prst="ellipse">
              <a:avLst/>
            </a:prstGeom>
            <a:solidFill>
              <a:srgbClr val="CC00FF">
                <a:alpha val="10196"/>
              </a:srgbClr>
            </a:solidFill>
            <a:ln w="3175">
              <a:solidFill>
                <a:srgbClr val="CC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grpSp>
          <p:nvGrpSpPr>
            <p:cNvPr id="235" name="群組 234"/>
            <p:cNvGrpSpPr>
              <a:grpSpLocks noChangeAspect="1"/>
            </p:cNvGrpSpPr>
            <p:nvPr/>
          </p:nvGrpSpPr>
          <p:grpSpPr>
            <a:xfrm>
              <a:off x="3775714" y="5466023"/>
              <a:ext cx="1207317" cy="1122239"/>
              <a:chOff x="3923928" y="5686718"/>
              <a:chExt cx="959176" cy="891584"/>
            </a:xfrm>
          </p:grpSpPr>
          <p:grpSp>
            <p:nvGrpSpPr>
              <p:cNvPr id="259" name="群組 258"/>
              <p:cNvGrpSpPr>
                <a:grpSpLocks noChangeAspect="1"/>
              </p:cNvGrpSpPr>
              <p:nvPr/>
            </p:nvGrpSpPr>
            <p:grpSpPr>
              <a:xfrm>
                <a:off x="3923928" y="5686718"/>
                <a:ext cx="898203" cy="891584"/>
                <a:chOff x="1408812" y="926005"/>
                <a:chExt cx="1034604" cy="1026980"/>
              </a:xfrm>
            </p:grpSpPr>
            <p:pic>
              <p:nvPicPr>
                <p:cNvPr id="260" name="Picture 13"/>
                <p:cNvPicPr>
                  <a:picLocks noChangeAspect="1" noChangeArrowheads="1"/>
                </p:cNvPicPr>
                <p:nvPr/>
              </p:nvPicPr>
              <p:blipFill rotWithShape="1"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526"/>
                <a:stretch/>
              </p:blipFill>
              <p:spPr bwMode="auto">
                <a:xfrm>
                  <a:off x="1408812" y="926005"/>
                  <a:ext cx="1034604" cy="10269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1" name="橢圓 260"/>
                <p:cNvSpPr/>
                <p:nvPr/>
              </p:nvSpPr>
              <p:spPr>
                <a:xfrm rot="10800000">
                  <a:off x="1601044" y="1296350"/>
                  <a:ext cx="722045" cy="521239"/>
                </a:xfrm>
                <a:prstGeom prst="ellipse">
                  <a:avLst/>
                </a:prstGeom>
                <a:solidFill>
                  <a:srgbClr val="00FFFF">
                    <a:alpha val="20000"/>
                  </a:srgbClr>
                </a:solidFill>
                <a:ln w="3175">
                  <a:solidFill>
                    <a:srgbClr val="00B0F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34" name="矩形 233"/>
              <p:cNvSpPr/>
              <p:nvPr/>
            </p:nvSpPr>
            <p:spPr>
              <a:xfrm>
                <a:off x="4701025" y="5854206"/>
                <a:ext cx="182079" cy="3076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9" name="矩形 318"/>
              <p:cNvSpPr/>
              <p:nvPr/>
            </p:nvSpPr>
            <p:spPr>
              <a:xfrm>
                <a:off x="4472426" y="5848350"/>
                <a:ext cx="109100" cy="161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1" name="矩形 320"/>
            <p:cNvSpPr/>
            <p:nvPr/>
          </p:nvSpPr>
          <p:spPr>
            <a:xfrm>
              <a:off x="1803707" y="6072911"/>
              <a:ext cx="1310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 dirty="0" err="1">
                  <a:solidFill>
                    <a:prstClr val="black"/>
                  </a:solidFill>
                </a:rPr>
                <a:t>Anthocyanidins</a:t>
              </a:r>
              <a:endParaRPr lang="zh-TW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322" name="矩形 321"/>
            <p:cNvSpPr/>
            <p:nvPr/>
          </p:nvSpPr>
          <p:spPr>
            <a:xfrm>
              <a:off x="96339" y="6485947"/>
              <a:ext cx="82067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 dirty="0" err="1">
                  <a:solidFill>
                    <a:prstClr val="black"/>
                  </a:solidFill>
                </a:rPr>
                <a:t>Catechin</a:t>
              </a:r>
              <a:endParaRPr lang="zh-TW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323" name="矩形 322"/>
            <p:cNvSpPr/>
            <p:nvPr/>
          </p:nvSpPr>
          <p:spPr>
            <a:xfrm>
              <a:off x="1470307" y="5684857"/>
              <a:ext cx="7972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 dirty="0" err="1">
                  <a:solidFill>
                    <a:prstClr val="black"/>
                  </a:solidFill>
                </a:rPr>
                <a:t>Flavonol</a:t>
              </a:r>
              <a:endParaRPr lang="zh-TW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324" name="矩形 323"/>
            <p:cNvSpPr/>
            <p:nvPr/>
          </p:nvSpPr>
          <p:spPr>
            <a:xfrm>
              <a:off x="278663" y="5010933"/>
              <a:ext cx="10039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 dirty="0" err="1">
                  <a:solidFill>
                    <a:prstClr val="black"/>
                  </a:solidFill>
                </a:rPr>
                <a:t>Isoflavones</a:t>
              </a:r>
              <a:endParaRPr lang="zh-TW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36" name="橢圓 235"/>
            <p:cNvSpPr/>
            <p:nvPr/>
          </p:nvSpPr>
          <p:spPr>
            <a:xfrm>
              <a:off x="3835412" y="5139721"/>
              <a:ext cx="1057416" cy="639394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262" name="矩形 261"/>
            <p:cNvSpPr/>
            <p:nvPr/>
          </p:nvSpPr>
          <p:spPr>
            <a:xfrm>
              <a:off x="3724193" y="5160875"/>
              <a:ext cx="127985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>
                  <a:solidFill>
                    <a:srgbClr val="000000"/>
                  </a:solidFill>
                </a:rPr>
                <a:t>Adenine Core</a:t>
              </a:r>
              <a:endParaRPr lang="zh-TW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27" name="橢圓 326"/>
            <p:cNvSpPr/>
            <p:nvPr/>
          </p:nvSpPr>
          <p:spPr>
            <a:xfrm rot="12740045">
              <a:off x="1639097" y="5356430"/>
              <a:ext cx="344287" cy="336677"/>
            </a:xfrm>
            <a:prstGeom prst="ellipse">
              <a:avLst/>
            </a:prstGeom>
            <a:solidFill>
              <a:srgbClr val="CC00FF">
                <a:alpha val="10196"/>
              </a:srgbClr>
            </a:solidFill>
            <a:ln w="3175">
              <a:solidFill>
                <a:srgbClr val="CC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38" name="向下箭號 237"/>
            <p:cNvSpPr/>
            <p:nvPr/>
          </p:nvSpPr>
          <p:spPr>
            <a:xfrm>
              <a:off x="1609910" y="4927976"/>
              <a:ext cx="1137065" cy="321568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61" name="向下箭號 160"/>
            <p:cNvSpPr/>
            <p:nvPr/>
          </p:nvSpPr>
          <p:spPr>
            <a:xfrm>
              <a:off x="7365316" y="4924314"/>
              <a:ext cx="1137065" cy="349292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A411-8141-4448-826C-4C8DF55FCA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82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JMY82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ZINC01546258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(9%)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FGFR1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1.3%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88418" name="Object 2"/>
          <p:cNvGraphicFramePr>
            <a:graphicFrameLocks noChangeAspect="1"/>
          </p:cNvGraphicFramePr>
          <p:nvPr/>
        </p:nvGraphicFramePr>
        <p:xfrm>
          <a:off x="1725092" y="1520726"/>
          <a:ext cx="1538288" cy="135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CS ChemDraw Drawing" r:id="rId5" imgW="1817725" imgH="1600020" progId="ChemDraw.Document.6.0">
                  <p:embed/>
                </p:oleObj>
              </mc:Choice>
              <mc:Fallback>
                <p:oleObj name="CS ChemDraw Drawing" r:id="rId5" imgW="1817725" imgH="160002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5092" y="1520726"/>
                        <a:ext cx="1538288" cy="135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5587326" y="368763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FGFR1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1.3%)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060779" y="836712"/>
            <a:ext cx="110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LCK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49%)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924285" y="2452254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STK10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43.3%)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7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84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JMY84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ZINC13424741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(19%)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CSNK2A1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7.2%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268760"/>
            <a:ext cx="5326997" cy="3897725"/>
            <a:chOff x="3779912" y="1268760"/>
            <a:chExt cx="5326997" cy="3897725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8434861" y="1635015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5267819" y="2313709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89442" name="Object 2"/>
          <p:cNvGraphicFramePr>
            <a:graphicFrameLocks noChangeAspect="1"/>
          </p:cNvGraphicFramePr>
          <p:nvPr/>
        </p:nvGraphicFramePr>
        <p:xfrm>
          <a:off x="1438523" y="1741587"/>
          <a:ext cx="2141538" cy="102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0" name="CS ChemDraw Drawing" r:id="rId5" imgW="2383113" imgH="1142640" progId="ChemDraw.Document.6.0">
                  <p:embed/>
                </p:oleObj>
              </mc:Choice>
              <mc:Fallback>
                <p:oleObj name="CS ChemDraw Drawing" r:id="rId5" imgW="2383113" imgH="114264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8523" y="1741587"/>
                        <a:ext cx="2141538" cy="1027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3860987" y="4294535"/>
            <a:ext cx="1208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PIM1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11.4%)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546134" y="2633999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CSNK2A1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7.2%)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477703" y="843523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LIMK1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27.5%)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88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JMY88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ZINC01065219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(6%)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AKT2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47%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90466" name="Object 2"/>
          <p:cNvGraphicFramePr>
            <a:graphicFrameLocks noChangeAspect="1"/>
          </p:cNvGraphicFramePr>
          <p:nvPr/>
        </p:nvGraphicFramePr>
        <p:xfrm>
          <a:off x="1499915" y="1782192"/>
          <a:ext cx="2028825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name="CS ChemDraw Drawing" r:id="rId5" imgW="2029509" imgH="958230" progId="ChemDraw.Document.6.0">
                  <p:embed/>
                </p:oleObj>
              </mc:Choice>
              <mc:Fallback>
                <p:oleObj name="CS ChemDraw Drawing" r:id="rId5" imgW="2029509" imgH="95823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9915" y="1782192"/>
                        <a:ext cx="2028825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字方塊 16"/>
          <p:cNvSpPr txBox="1"/>
          <p:nvPr/>
        </p:nvSpPr>
        <p:spPr>
          <a:xfrm>
            <a:off x="7668344" y="5264727"/>
            <a:ext cx="110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AKT2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47%)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103618" y="3902611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CSNK2A1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48.8%)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7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90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JMY90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ZINC12428433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(28%)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LIMK1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3.6%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268760"/>
            <a:ext cx="5323487" cy="3897725"/>
            <a:chOff x="3779912" y="1268760"/>
            <a:chExt cx="5323487" cy="3897725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8431351" y="1577427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91490" name="Object 2"/>
          <p:cNvGraphicFramePr>
            <a:graphicFrameLocks noChangeAspect="1"/>
          </p:cNvGraphicFramePr>
          <p:nvPr/>
        </p:nvGraphicFramePr>
        <p:xfrm>
          <a:off x="1544688" y="1950914"/>
          <a:ext cx="19081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" name="CS ChemDraw Drawing" r:id="rId5" imgW="1907679" imgH="685530" progId="ChemDraw.Document.6.0">
                  <p:embed/>
                </p:oleObj>
              </mc:Choice>
              <mc:Fallback>
                <p:oleObj name="CS ChemDraw Drawing" r:id="rId5" imgW="1907679" imgH="68553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4688" y="1950914"/>
                        <a:ext cx="19081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7370277" y="937931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LIMK1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3.6%)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329944" y="468140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KIT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26.6%)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244785" y="3722502"/>
            <a:ext cx="1106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CSNK2A1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19%)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91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JMY91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ZINC13424695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(38%)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CSNK2A1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1.1%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92514" name="Object 2"/>
          <p:cNvGraphicFramePr>
            <a:graphicFrameLocks noChangeAspect="1"/>
          </p:cNvGraphicFramePr>
          <p:nvPr/>
        </p:nvGraphicFramePr>
        <p:xfrm>
          <a:off x="1452463" y="1533426"/>
          <a:ext cx="2149475" cy="137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" name="CS ChemDraw Drawing" r:id="rId5" imgW="2223194" imgH="1416960" progId="ChemDraw.Document.6.0">
                  <p:embed/>
                </p:oleObj>
              </mc:Choice>
              <mc:Fallback>
                <p:oleObj name="CS ChemDraw Drawing" r:id="rId5" imgW="2223194" imgH="14169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2463" y="1533426"/>
                        <a:ext cx="2149475" cy="1370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5587326" y="368763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FGFR1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9.6%)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401761" y="3704603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CSNK2A1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1.1%)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741893" y="4237856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CSNK1G1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10.4%)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8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92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JMY92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ZINC03874886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(22%)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PIM1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3.8%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268760"/>
            <a:ext cx="5352925" cy="3897725"/>
            <a:chOff x="3779912" y="1268760"/>
            <a:chExt cx="5352925" cy="3897725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8460789" y="1440664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93538" name="Object 2"/>
          <p:cNvGraphicFramePr>
            <a:graphicFrameLocks noChangeAspect="1"/>
          </p:cNvGraphicFramePr>
          <p:nvPr/>
        </p:nvGraphicFramePr>
        <p:xfrm>
          <a:off x="2039863" y="1519139"/>
          <a:ext cx="1012825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6" name="CS ChemDraw Drawing" r:id="rId5" imgW="1660777" imgH="2194290" progId="ChemDraw.Document.6.0">
                  <p:embed/>
                </p:oleObj>
              </mc:Choice>
              <mc:Fallback>
                <p:oleObj name="CS ChemDraw Drawing" r:id="rId5" imgW="1660777" imgH="219429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863" y="1519139"/>
                        <a:ext cx="1012825" cy="133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7326676" y="942109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LIMK1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5.5%)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944561" y="4369621"/>
            <a:ext cx="1140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PIM1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3.8%)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356082" y="5980793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CAMK4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4.7%)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1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JMY94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JMY94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Rosmanol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(9%)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PIM1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37.8%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3" name="群組 41"/>
          <p:cNvGrpSpPr/>
          <p:nvPr/>
        </p:nvGrpSpPr>
        <p:grpSpPr>
          <a:xfrm>
            <a:off x="3779912" y="1268760"/>
            <a:ext cx="5296375" cy="3897725"/>
            <a:chOff x="3779912" y="1268760"/>
            <a:chExt cx="5296375" cy="3897725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8404239" y="1593273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94562" name="Object 2"/>
          <p:cNvGraphicFramePr>
            <a:graphicFrameLocks noChangeAspect="1"/>
          </p:cNvGraphicFramePr>
          <p:nvPr/>
        </p:nvGraphicFramePr>
        <p:xfrm>
          <a:off x="1862634" y="1730152"/>
          <a:ext cx="13335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" name="CS ChemDraw Drawing" r:id="rId5" imgW="1333106" imgH="916920" progId="ChemDraw.Document.6.0">
                  <p:embed/>
                </p:oleObj>
              </mc:Choice>
              <mc:Fallback>
                <p:oleObj name="CS ChemDraw Drawing" r:id="rId5" imgW="1333106" imgH="91692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2634" y="1730152"/>
                        <a:ext cx="133350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7321205" y="900545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LIMK1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47.7%)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851920" y="4369621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PIM1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37.8%)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317610" y="5980793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CAMK4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41.7%)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7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圖片 75" descr="JMY96_BioXGEM2012RBC_profi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7593" y="0"/>
            <a:ext cx="591091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Arial" pitchFamily="34" charset="0"/>
                <a:cs typeface="Arial" pitchFamily="34" charset="0"/>
              </a:rPr>
              <a:t>JMY96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內容版面配置區 6"/>
          <p:cNvGraphicFramePr>
            <a:graphicFrameLocks/>
          </p:cNvGraphicFramePr>
          <p:nvPr>
            <p:extLst/>
          </p:nvPr>
        </p:nvGraphicFramePr>
        <p:xfrm>
          <a:off x="35496" y="1268760"/>
          <a:ext cx="3567600" cy="4360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Compound 2D</a:t>
                      </a:r>
                      <a:endParaRPr lang="zh-TW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Compound Name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Calibri" pitchFamily="34" charset="0"/>
                          <a:cs typeface="Calibri" pitchFamily="34" charset="0"/>
                        </a:rPr>
                        <a:t>6-shogoal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Target</a:t>
                      </a:r>
                      <a:br>
                        <a:rPr lang="en-US" altLang="zh-TW" b="1" dirty="0" smtClean="0"/>
                      </a:br>
                      <a:r>
                        <a:rPr lang="en-US" altLang="zh-TW" b="1" dirty="0" smtClean="0"/>
                        <a:t>number</a:t>
                      </a:r>
                      <a:endParaRPr lang="zh-TW" altLang="en-US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(IC</a:t>
                      </a:r>
                      <a:r>
                        <a:rPr lang="en-US" altLang="zh-TW" b="1" baseline="-25000" dirty="0" smtClean="0"/>
                        <a:t>50</a:t>
                      </a:r>
                      <a:r>
                        <a:rPr lang="en-US" altLang="zh-TW" b="1" dirty="0" smtClean="0"/>
                        <a:t>&lt;10</a:t>
                      </a:r>
                      <a:r>
                        <a:rPr lang="en-US" altLang="zh-TW" b="1" baseline="0" dirty="0" smtClean="0"/>
                        <a:t> </a:t>
                      </a:r>
                      <a:r>
                        <a:rPr lang="en-US" altLang="zh-TW" b="1" i="1" baseline="0" dirty="0" err="1" smtClean="0"/>
                        <a:t>u</a:t>
                      </a:r>
                      <a:r>
                        <a:rPr lang="en-US" altLang="zh-TW" b="1" baseline="0" dirty="0" err="1" smtClean="0"/>
                        <a:t>M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algn="ctr" fontAlgn="ctr"/>
                      <a:r>
                        <a:rPr lang="en-US" altLang="zh-TW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(3%)</a:t>
                      </a:r>
                      <a:endParaRPr lang="en-US" altLang="zh-TW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Best target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CAMK4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KAR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46.4%</a:t>
                      </a:r>
                      <a:endParaRPr lang="en-US" altLang="zh-TW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2" descr="C:\Documents and Settings\y2chiu\My Documents\5lab\K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" y="5757138"/>
            <a:ext cx="3384376" cy="77300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42" name="群組 41"/>
          <p:cNvGrpSpPr/>
          <p:nvPr/>
        </p:nvGrpSpPr>
        <p:grpSpPr>
          <a:xfrm>
            <a:off x="3779912" y="1052736"/>
            <a:ext cx="4822862" cy="4113749"/>
            <a:chOff x="3779912" y="1052736"/>
            <a:chExt cx="4822862" cy="4113749"/>
          </a:xfrm>
        </p:grpSpPr>
        <p:sp>
          <p:nvSpPr>
            <p:cNvPr id="43" name="文字方塊 9"/>
            <p:cNvSpPr txBox="1">
              <a:spLocks noChangeArrowheads="1"/>
            </p:cNvSpPr>
            <p:nvPr/>
          </p:nvSpPr>
          <p:spPr bwMode="auto">
            <a:xfrm>
              <a:off x="4716016" y="1268760"/>
              <a:ext cx="518144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4" name="文字方塊 10"/>
            <p:cNvSpPr txBox="1">
              <a:spLocks noChangeArrowheads="1"/>
            </p:cNvSpPr>
            <p:nvPr/>
          </p:nvSpPr>
          <p:spPr bwMode="auto">
            <a:xfrm>
              <a:off x="7740352" y="1052736"/>
              <a:ext cx="67204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TKL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5" name="文字方塊 11"/>
            <p:cNvSpPr txBox="1">
              <a:spLocks noChangeArrowheads="1"/>
            </p:cNvSpPr>
            <p:nvPr/>
          </p:nvSpPr>
          <p:spPr bwMode="auto">
            <a:xfrm>
              <a:off x="7956376" y="3933056"/>
              <a:ext cx="64639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CK1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文字方塊 12"/>
            <p:cNvSpPr txBox="1">
              <a:spLocks noChangeArrowheads="1"/>
            </p:cNvSpPr>
            <p:nvPr/>
          </p:nvSpPr>
          <p:spPr bwMode="auto">
            <a:xfrm>
              <a:off x="7884368" y="2636912"/>
              <a:ext cx="62074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STE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文字方塊 13"/>
            <p:cNvSpPr txBox="1">
              <a:spLocks noChangeArrowheads="1"/>
            </p:cNvSpPr>
            <p:nvPr/>
          </p:nvSpPr>
          <p:spPr bwMode="auto">
            <a:xfrm>
              <a:off x="4067944" y="4797152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CAMK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文字方塊 14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915728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CMGC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文字方塊 15"/>
            <p:cNvSpPr txBox="1">
              <a:spLocks noChangeArrowheads="1"/>
            </p:cNvSpPr>
            <p:nvPr/>
          </p:nvSpPr>
          <p:spPr bwMode="auto">
            <a:xfrm>
              <a:off x="4932040" y="2348880"/>
              <a:ext cx="7746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Other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文字方塊 16"/>
            <p:cNvSpPr txBox="1">
              <a:spLocks noChangeArrowheads="1"/>
            </p:cNvSpPr>
            <p:nvPr/>
          </p:nvSpPr>
          <p:spPr bwMode="auto">
            <a:xfrm>
              <a:off x="7524328" y="4725144"/>
              <a:ext cx="69769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0000"/>
                  </a:solidFill>
                  <a:cs typeface="Times New Roman" pitchFamily="18" charset="0"/>
                </a:rPr>
                <a:t>AGC</a:t>
              </a:r>
              <a:endParaRPr lang="zh-TW" alt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aphicFrame>
        <p:nvGraphicFramePr>
          <p:cNvPr id="147460" name="Object 4"/>
          <p:cNvGraphicFramePr>
            <a:graphicFrameLocks noChangeAspect="1"/>
          </p:cNvGraphicFramePr>
          <p:nvPr/>
        </p:nvGraphicFramePr>
        <p:xfrm>
          <a:off x="1471613" y="1852613"/>
          <a:ext cx="21050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8" name="CS ChemDraw Drawing" r:id="rId5" imgW="2105686" imgH="683910" progId="ChemDraw.Document.6.0">
                  <p:embed/>
                </p:oleObj>
              </mc:Choice>
              <mc:Fallback>
                <p:oleObj name="CS ChemDraw Drawing" r:id="rId5" imgW="2105686" imgH="68391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1613" y="1852613"/>
                        <a:ext cx="21050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文字方塊 77"/>
          <p:cNvSpPr txBox="1"/>
          <p:nvPr/>
        </p:nvSpPr>
        <p:spPr>
          <a:xfrm>
            <a:off x="6317610" y="5980793"/>
            <a:ext cx="121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FF"/>
                </a:solidFill>
              </a:rPr>
              <a:t>CAMK4</a:t>
            </a:r>
          </a:p>
          <a:p>
            <a:pPr algn="ctr"/>
            <a:r>
              <a:rPr lang="en-US" altLang="zh-TW" sz="1200" b="1" dirty="0">
                <a:solidFill>
                  <a:srgbClr val="0000FF"/>
                </a:solidFill>
              </a:rPr>
              <a:t>(KAR = 46.4%)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84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800" dirty="0"/>
              <a:t>The relationships between flavonoids and kinases</a:t>
            </a:r>
            <a:endParaRPr lang="zh-TW" altLang="en-US" sz="2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2D3D2-0234-4F61-ACDE-A339BBBF82D7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zh-TW">
              <a:solidFill>
                <a:srgbClr val="000000"/>
              </a:solidFill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429814" y="3826305"/>
            <a:ext cx="2207454" cy="2793569"/>
            <a:chOff x="-1197536" y="4021250"/>
            <a:chExt cx="2477244" cy="282550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/>
            <a:srcRect b="16006"/>
            <a:stretch/>
          </p:blipFill>
          <p:spPr>
            <a:xfrm>
              <a:off x="-1197536" y="4021250"/>
              <a:ext cx="2477244" cy="2679372"/>
            </a:xfrm>
            <a:prstGeom prst="rect">
              <a:avLst/>
            </a:prstGeom>
          </p:spPr>
        </p:pic>
        <p:sp>
          <p:nvSpPr>
            <p:cNvPr id="7" name="矩形 67"/>
            <p:cNvSpPr>
              <a:spLocks noChangeArrowheads="1"/>
            </p:cNvSpPr>
            <p:nvPr/>
          </p:nvSpPr>
          <p:spPr bwMode="auto">
            <a:xfrm>
              <a:off x="-1189354" y="6586447"/>
              <a:ext cx="2145827" cy="260312"/>
            </a:xfrm>
            <a:prstGeom prst="rect">
              <a:avLst/>
            </a:prstGeom>
            <a:gradFill rotWithShape="1">
              <a:gsLst>
                <a:gs pos="0">
                  <a:srgbClr val="FFDE80"/>
                </a:gs>
                <a:gs pos="50000">
                  <a:srgbClr val="FFE8B3"/>
                </a:gs>
                <a:gs pos="100000">
                  <a:srgbClr val="FFF3DA"/>
                </a:gs>
              </a:gsLst>
              <a:lin ang="13500000" scaled="1"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 lIns="36000" tIns="36000" rIns="36000" bIns="360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1200" i="1" dirty="0">
                  <a:solidFill>
                    <a:prstClr val="black"/>
                  </a:solidFill>
                </a:rPr>
                <a:t>Nucleic Acids Research, 2013</a:t>
              </a:r>
              <a:endParaRPr lang="zh-TW" altLang="en-U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555776" y="6213780"/>
            <a:ext cx="613102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Chiu, Y. Y., </a:t>
            </a:r>
            <a:r>
              <a:rPr lang="en-US" altLang="zh-TW" sz="1400" dirty="0">
                <a:solidFill>
                  <a:srgbClr val="000000"/>
                </a:solidFill>
              </a:rPr>
              <a:t>Lin, C. T., Huang, J. W., Hsu, K. C., Tseng, J. H., You, S. R., and Yang, J.M.* (2013)</a:t>
            </a:r>
            <a:r>
              <a:rPr lang="en-US" altLang="zh-TW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solidFill>
                  <a:srgbClr val="000000"/>
                </a:solidFill>
              </a:rPr>
              <a:t>Nucleic Acids Res 41.</a:t>
            </a:r>
            <a:endParaRPr lang="zh-TW" altLang="en-US" sz="1400" dirty="0">
              <a:solidFill>
                <a:srgbClr val="000000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14843" r="14013" b="9408"/>
          <a:stretch/>
        </p:blipFill>
        <p:spPr>
          <a:xfrm>
            <a:off x="379311" y="980728"/>
            <a:ext cx="3472609" cy="2550831"/>
          </a:xfrm>
          <a:prstGeom prst="rect">
            <a:avLst/>
          </a:prstGeom>
        </p:spPr>
      </p:pic>
      <p:sp>
        <p:nvSpPr>
          <p:cNvPr id="10" name=" 3"/>
          <p:cNvSpPr/>
          <p:nvPr/>
        </p:nvSpPr>
        <p:spPr bwMode="auto">
          <a:xfrm rot="12934708" flipH="1" flipV="1">
            <a:off x="2288724" y="2932665"/>
            <a:ext cx="1597753" cy="1389977"/>
          </a:xfrm>
          <a:prstGeom prst="swooshArrow">
            <a:avLst>
              <a:gd name="adj1" fmla="val 16436"/>
              <a:gd name="adj2" fmla="val 16199"/>
            </a:avLst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11" name="矩形 10"/>
          <p:cNvSpPr/>
          <p:nvPr/>
        </p:nvSpPr>
        <p:spPr>
          <a:xfrm>
            <a:off x="409983" y="899428"/>
            <a:ext cx="1205202" cy="369332"/>
          </a:xfrm>
          <a:prstGeom prst="rect">
            <a:avLst/>
          </a:prstGeom>
          <a:solidFill>
            <a:srgbClr val="FF66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b="1" dirty="0">
                <a:solidFill>
                  <a:srgbClr val="FFFFFF"/>
                </a:solidFill>
                <a:ea typeface="新細明體" charset="-120"/>
                <a:cs typeface="Arial" panose="020B0604020202020204" pitchFamily="34" charset="0"/>
              </a:rPr>
              <a:t>Flavonoids</a:t>
            </a:r>
            <a:endParaRPr kumimoji="1" lang="zh-TW" altLang="en-US" b="1" dirty="0">
              <a:solidFill>
                <a:srgbClr val="FFFFFF"/>
              </a:solidFill>
              <a:ea typeface="新細明體" charset="-120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3488" y="3556628"/>
            <a:ext cx="1358192" cy="369332"/>
          </a:xfrm>
          <a:prstGeom prst="rect">
            <a:avLst/>
          </a:prstGeom>
          <a:solidFill>
            <a:srgbClr val="FF66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b="1" dirty="0">
                <a:solidFill>
                  <a:srgbClr val="FFFFFF"/>
                </a:solidFill>
                <a:ea typeface="新細明體" charset="-120"/>
                <a:cs typeface="Arial" panose="020B0604020202020204" pitchFamily="34" charset="0"/>
              </a:rPr>
              <a:t>KIDFamMap</a:t>
            </a:r>
            <a:endParaRPr kumimoji="1" lang="zh-TW" altLang="en-US" b="1" dirty="0">
              <a:solidFill>
                <a:srgbClr val="FFFFFF"/>
              </a:solidFill>
              <a:ea typeface="新細明體" charset="-120"/>
              <a:cs typeface="Arial" panose="020B0604020202020204" pitchFamily="34" charset="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224" y="1124744"/>
            <a:ext cx="4762248" cy="49896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矩形 13"/>
          <p:cNvSpPr/>
          <p:nvPr/>
        </p:nvSpPr>
        <p:spPr>
          <a:xfrm>
            <a:off x="4026621" y="899428"/>
            <a:ext cx="2345579" cy="369332"/>
          </a:xfrm>
          <a:prstGeom prst="rect">
            <a:avLst/>
          </a:prstGeom>
          <a:solidFill>
            <a:srgbClr val="FF66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b="1" dirty="0">
                <a:solidFill>
                  <a:srgbClr val="FFFFFF"/>
                </a:solidFill>
                <a:ea typeface="新細明體" charset="-120"/>
                <a:cs typeface="Arial" panose="020B0604020202020204" pitchFamily="34" charset="0"/>
              </a:rPr>
              <a:t>Flavonoid-kinase tree?</a:t>
            </a:r>
            <a:endParaRPr kumimoji="1" lang="zh-TW" altLang="en-US" b="1" dirty="0">
              <a:solidFill>
                <a:srgbClr val="FFFFFF"/>
              </a:solidFill>
              <a:ea typeface="新細明體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4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Design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3200" dirty="0">
                <a:latin typeface="Arial Narrow" panose="020B0606020202030204" pitchFamily="34" charset="0"/>
              </a:rPr>
              <a:t>Explore co-evolution between mammals and plants and identify natural products as kinase </a:t>
            </a:r>
            <a:r>
              <a:rPr lang="en-US" altLang="zh-TW" sz="3200" dirty="0" smtClean="0">
                <a:latin typeface="Arial Narrow" panose="020B0606020202030204" pitchFamily="34" charset="0"/>
              </a:rPr>
              <a:t>inhibitors</a:t>
            </a:r>
          </a:p>
          <a:p>
            <a:pPr lvl="1"/>
            <a:r>
              <a:rPr lang="en-US" altLang="zh-TW" sz="2400" dirty="0">
                <a:latin typeface="Arial Narrow" panose="020B0606020202030204" pitchFamily="34" charset="0"/>
              </a:rPr>
              <a:t>Compare with </a:t>
            </a:r>
            <a:r>
              <a:rPr lang="en-US" altLang="zh-TW" sz="2400" dirty="0" smtClean="0">
                <a:latin typeface="Arial Narrow" panose="020B0606020202030204" pitchFamily="34" charset="0"/>
              </a:rPr>
              <a:t>2011</a:t>
            </a:r>
            <a:r>
              <a:rPr lang="zh-TW" altLang="en-US" sz="2400" dirty="0" smtClean="0">
                <a:latin typeface="Arial Narrow" panose="020B0606020202030204" pitchFamily="34" charset="0"/>
              </a:rPr>
              <a:t> </a:t>
            </a:r>
            <a:r>
              <a:rPr lang="en-US" altLang="zh-TW" sz="2400" dirty="0" smtClean="0">
                <a:latin typeface="Arial Narrow" panose="020B0606020202030204" pitchFamily="34" charset="0"/>
              </a:rPr>
              <a:t>Merck-Millipore profiling</a:t>
            </a:r>
            <a:r>
              <a:rPr lang="en-US" altLang="zh-TW" sz="2400" dirty="0">
                <a:solidFill>
                  <a:srgbClr val="00B0F0"/>
                </a:solidFill>
                <a:latin typeface="Arial Narrow" panose="020B0606020202030204" pitchFamily="34" charset="0"/>
              </a:rPr>
              <a:t> (</a:t>
            </a:r>
            <a:r>
              <a:rPr lang="en-US" altLang="zh-TW" sz="2400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JMY27-JMY30)</a:t>
            </a:r>
          </a:p>
          <a:p>
            <a:pPr lvl="1"/>
            <a:r>
              <a:rPr lang="en-US" altLang="zh-TW" sz="2400" dirty="0" smtClean="0">
                <a:latin typeface="Arial Narrow" panose="020B0606020202030204" pitchFamily="34" charset="0"/>
              </a:rPr>
              <a:t>Flavonoids &amp; compounds mimic flavonoids</a:t>
            </a:r>
            <a:r>
              <a:rPr lang="en-US" altLang="zh-TW" sz="2400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en-US" altLang="zh-TW" sz="2400" dirty="0">
                <a:solidFill>
                  <a:srgbClr val="00B0F0"/>
                </a:solidFill>
                <a:latin typeface="Arial Narrow" panose="020B0606020202030204" pitchFamily="34" charset="0"/>
              </a:rPr>
              <a:t>(</a:t>
            </a:r>
            <a:r>
              <a:rPr lang="en-US" altLang="zh-TW" sz="2400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JMY51-JMY92)</a:t>
            </a:r>
            <a:endParaRPr lang="en-US" altLang="zh-TW" sz="2400" dirty="0">
              <a:latin typeface="Arial Narrow" panose="020B0606020202030204" pitchFamily="34" charset="0"/>
            </a:endParaRPr>
          </a:p>
          <a:p>
            <a:r>
              <a:rPr lang="en-US" altLang="zh-TW" sz="3200" dirty="0">
                <a:latin typeface="Arial Narrow" panose="020B0606020202030204" pitchFamily="34" charset="0"/>
              </a:rPr>
              <a:t>Enhance cooperation</a:t>
            </a:r>
          </a:p>
          <a:p>
            <a:pPr lvl="1"/>
            <a:r>
              <a:rPr lang="zh-TW" altLang="en-US" sz="2800" dirty="0" smtClean="0">
                <a:latin typeface="Arial Narrow" panose="020B0606020202030204" pitchFamily="34" charset="0"/>
              </a:rPr>
              <a:t>王應然 </a:t>
            </a:r>
            <a:r>
              <a:rPr lang="en-US" altLang="zh-TW" sz="2800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(JMY93-JMY96)</a:t>
            </a:r>
            <a:endParaRPr lang="en-US" altLang="zh-TW" sz="2800" dirty="0">
              <a:latin typeface="Arial Narrow" panose="020B0606020202030204" pitchFamily="34" charset="0"/>
            </a:endParaRPr>
          </a:p>
          <a:p>
            <a:endParaRPr lang="zh-TW" alt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37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7905"/>
          <a:stretch/>
        </p:blipFill>
        <p:spPr>
          <a:xfrm>
            <a:off x="5342459" y="2549979"/>
            <a:ext cx="3320883" cy="354707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Kinase profiling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72532" y="1354667"/>
            <a:ext cx="8525933" cy="4742391"/>
          </a:xfrm>
        </p:spPr>
        <p:txBody>
          <a:bodyPr>
            <a:normAutofit/>
          </a:bodyPr>
          <a:lstStyle/>
          <a:p>
            <a:r>
              <a:rPr lang="en-US" altLang="zh-TW" sz="2000" dirty="0" smtClean="0"/>
              <a:t>Service vendor: </a:t>
            </a:r>
            <a:r>
              <a:rPr lang="en-US" altLang="zh-TW" sz="2000" dirty="0" smtClean="0">
                <a:solidFill>
                  <a:srgbClr val="00B0F0"/>
                </a:solidFill>
              </a:rPr>
              <a:t>Reaction Biology Corporation (RBC)</a:t>
            </a:r>
          </a:p>
          <a:p>
            <a:r>
              <a:rPr lang="en-US" altLang="zh-TW" sz="2000" dirty="0" smtClean="0"/>
              <a:t>Tested kinase: </a:t>
            </a:r>
            <a:r>
              <a:rPr lang="en-US" altLang="zh-TW" sz="2000" dirty="0" smtClean="0">
                <a:solidFill>
                  <a:srgbClr val="00B0F0"/>
                </a:solidFill>
              </a:rPr>
              <a:t>32</a:t>
            </a:r>
            <a:r>
              <a:rPr lang="en-US" altLang="zh-TW" sz="2000" dirty="0" smtClean="0"/>
              <a:t> kinases</a:t>
            </a:r>
          </a:p>
          <a:p>
            <a:pPr lvl="1"/>
            <a:r>
              <a:rPr lang="en-US" altLang="zh-TW" sz="1800" dirty="0" smtClean="0"/>
              <a:t>AGC </a:t>
            </a:r>
            <a:r>
              <a:rPr lang="en-US" altLang="zh-TW" sz="1800" dirty="0" smtClean="0">
                <a:solidFill>
                  <a:srgbClr val="00B0F0"/>
                </a:solidFill>
              </a:rPr>
              <a:t>(4)</a:t>
            </a:r>
            <a:r>
              <a:rPr lang="en-US" altLang="zh-TW" sz="1800" dirty="0" smtClean="0"/>
              <a:t>, CAMK </a:t>
            </a:r>
            <a:r>
              <a:rPr lang="en-US" altLang="zh-TW" sz="1800" dirty="0" smtClean="0">
                <a:solidFill>
                  <a:srgbClr val="00B0F0"/>
                </a:solidFill>
              </a:rPr>
              <a:t>(5)</a:t>
            </a:r>
            <a:r>
              <a:rPr lang="en-US" altLang="zh-TW" sz="1800" dirty="0" smtClean="0"/>
              <a:t>, CK1 </a:t>
            </a:r>
            <a:r>
              <a:rPr lang="en-US" altLang="zh-TW" sz="1800" dirty="0" smtClean="0">
                <a:solidFill>
                  <a:srgbClr val="00B0F0"/>
                </a:solidFill>
              </a:rPr>
              <a:t>(2)</a:t>
            </a:r>
            <a:r>
              <a:rPr lang="en-US" altLang="zh-TW" sz="1800" dirty="0" smtClean="0"/>
              <a:t>, CMGC </a:t>
            </a:r>
            <a:r>
              <a:rPr lang="en-US" altLang="zh-TW" sz="1800" dirty="0" smtClean="0">
                <a:solidFill>
                  <a:srgbClr val="00B0F0"/>
                </a:solidFill>
              </a:rPr>
              <a:t>(6)</a:t>
            </a:r>
            <a:r>
              <a:rPr lang="en-US" altLang="zh-TW" sz="1800" dirty="0" smtClean="0"/>
              <a:t>, Other </a:t>
            </a:r>
            <a:r>
              <a:rPr lang="en-US" altLang="zh-TW" sz="1800" dirty="0" smtClean="0">
                <a:solidFill>
                  <a:srgbClr val="00B0F0"/>
                </a:solidFill>
              </a:rPr>
              <a:t>(0)</a:t>
            </a:r>
            <a:r>
              <a:rPr lang="en-US" altLang="zh-TW" sz="1800" dirty="0" smtClean="0"/>
              <a:t>, STE </a:t>
            </a:r>
            <a:r>
              <a:rPr lang="en-US" altLang="zh-TW" sz="1800" dirty="0" smtClean="0">
                <a:solidFill>
                  <a:srgbClr val="00B0F0"/>
                </a:solidFill>
              </a:rPr>
              <a:t>(3)</a:t>
            </a:r>
            <a:r>
              <a:rPr lang="en-US" altLang="zh-TW" sz="1800" dirty="0" smtClean="0"/>
              <a:t>, TK </a:t>
            </a:r>
            <a:r>
              <a:rPr lang="en-US" altLang="zh-TW" sz="1800" dirty="0" smtClean="0">
                <a:solidFill>
                  <a:srgbClr val="00B0F0"/>
                </a:solidFill>
              </a:rPr>
              <a:t>(8)</a:t>
            </a:r>
            <a:r>
              <a:rPr lang="en-US" altLang="zh-TW" sz="1800" dirty="0" smtClean="0"/>
              <a:t>, TKL </a:t>
            </a:r>
            <a:r>
              <a:rPr lang="en-US" altLang="zh-TW" sz="1800" dirty="0" smtClean="0">
                <a:solidFill>
                  <a:srgbClr val="00B0F0"/>
                </a:solidFill>
              </a:rPr>
              <a:t>(4)</a:t>
            </a:r>
            <a:endParaRPr lang="en-US" altLang="zh-TW" sz="1800" dirty="0" smtClean="0"/>
          </a:p>
          <a:p>
            <a:r>
              <a:rPr lang="en-US" altLang="zh-TW" sz="2000" dirty="0"/>
              <a:t>Tested </a:t>
            </a:r>
            <a:r>
              <a:rPr lang="en-US" altLang="zh-TW" sz="2000" dirty="0" smtClean="0"/>
              <a:t>compound: </a:t>
            </a:r>
            <a:r>
              <a:rPr lang="en-US" altLang="zh-TW" sz="2000" dirty="0" smtClean="0">
                <a:solidFill>
                  <a:srgbClr val="00B0F0"/>
                </a:solidFill>
              </a:rPr>
              <a:t>50</a:t>
            </a:r>
            <a:r>
              <a:rPr lang="en-US" altLang="zh-TW" sz="2000" dirty="0" smtClean="0"/>
              <a:t> compounds</a:t>
            </a:r>
          </a:p>
          <a:p>
            <a:pPr lvl="1"/>
            <a:r>
              <a:rPr lang="en-US" altLang="zh-TW" sz="1800" dirty="0" smtClean="0"/>
              <a:t>Normalization/reference </a:t>
            </a:r>
            <a:r>
              <a:rPr lang="en-US" altLang="zh-TW" sz="1800" dirty="0" smtClean="0">
                <a:solidFill>
                  <a:srgbClr val="00B0F0"/>
                </a:solidFill>
              </a:rPr>
              <a:t>(4)</a:t>
            </a:r>
          </a:p>
          <a:p>
            <a:pPr lvl="1"/>
            <a:r>
              <a:rPr lang="en-US" altLang="zh-TW" sz="1800" dirty="0"/>
              <a:t>Flavonoids &amp; compounds mimic flavonoids </a:t>
            </a:r>
            <a:r>
              <a:rPr lang="en-US" altLang="zh-TW" sz="1800" dirty="0" smtClean="0">
                <a:solidFill>
                  <a:srgbClr val="00B0F0"/>
                </a:solidFill>
              </a:rPr>
              <a:t>(42)</a:t>
            </a:r>
          </a:p>
          <a:p>
            <a:pPr lvl="1"/>
            <a:r>
              <a:rPr lang="en-US" altLang="zh-TW" sz="1800" dirty="0" smtClean="0"/>
              <a:t>Cooperation </a:t>
            </a:r>
            <a:r>
              <a:rPr lang="en-US" altLang="zh-TW" sz="1800" dirty="0" smtClean="0">
                <a:solidFill>
                  <a:srgbClr val="00B0F0"/>
                </a:solidFill>
              </a:rPr>
              <a:t>(4)</a:t>
            </a:r>
            <a:endParaRPr lang="en-US" altLang="zh-TW" sz="1800" dirty="0">
              <a:solidFill>
                <a:srgbClr val="00B0F0"/>
              </a:solidFill>
            </a:endParaRPr>
          </a:p>
          <a:p>
            <a:r>
              <a:rPr lang="en-US" altLang="zh-TW" sz="2000" dirty="0" smtClean="0"/>
              <a:t>Tested condition: </a:t>
            </a:r>
            <a:r>
              <a:rPr lang="el-GR" altLang="zh-TW" sz="2000" dirty="0">
                <a:solidFill>
                  <a:srgbClr val="00B0F0"/>
                </a:solidFill>
              </a:rPr>
              <a:t>10 μ</a:t>
            </a:r>
            <a:r>
              <a:rPr lang="en-US" altLang="zh-TW" sz="2000" dirty="0" smtClean="0">
                <a:solidFill>
                  <a:srgbClr val="00B0F0"/>
                </a:solidFill>
              </a:rPr>
              <a:t>M, duplicate</a:t>
            </a:r>
          </a:p>
          <a:p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08673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-17930" y="124189"/>
          <a:ext cx="9170892" cy="67263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4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94650">
                <a:tc gridSpan="12"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20121015 RBC 50 natural products against 32 protein kinase</a:t>
                      </a:r>
                      <a:r>
                        <a:rPr lang="en-US" altLang="zh-TW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 profiling</a:t>
                      </a:r>
                      <a:endParaRPr lang="zh-TW" altLang="en-US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43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JMY27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T=17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S=53%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JMY28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JMY29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T=16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S=50%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JMY30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T=11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S=34%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433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Quercetin (</a:t>
                      </a:r>
                      <a:r>
                        <a:rPr lang="en-US" altLang="zh-TW" sz="16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QUE</a:t>
                      </a:r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err="1" smtClean="0">
                          <a:latin typeface="Calibri" pitchFamily="34" charset="0"/>
                          <a:cs typeface="Calibri" pitchFamily="34" charset="0"/>
                        </a:rPr>
                        <a:t>Catechin</a:t>
                      </a:r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  (</a:t>
                      </a:r>
                      <a:r>
                        <a:rPr lang="en-US" altLang="zh-TW" sz="16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KXN</a:t>
                      </a:r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EGCG (</a:t>
                      </a:r>
                      <a:r>
                        <a:rPr lang="en-US" altLang="zh-TW" sz="16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KDH</a:t>
                      </a:r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Rosmarinic acid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0"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58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JMY51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T=15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S=47%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JMY52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T=4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S=13%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JMY53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JMY54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587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ZINC03871633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ZINC18825330 (</a:t>
                      </a:r>
                      <a:r>
                        <a:rPr lang="en-US" altLang="zh-TW" sz="16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GEN</a:t>
                      </a:r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ZINC20761617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ZINC20392112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0000">
                <a:tc gridSpan="3">
                  <a:txBody>
                    <a:bodyPr/>
                    <a:lstStyle/>
                    <a:p>
                      <a:pPr algn="ctr"/>
                      <a:endParaRPr lang="en-US" altLang="zh-TW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4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JMY55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T=1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S=3%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JMY56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JMY57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JMY58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400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ZINC37858693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ZINC08764602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ZINC34285235 (</a:t>
                      </a:r>
                      <a:r>
                        <a:rPr lang="en-US" altLang="zh-TW" sz="16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L5G</a:t>
                      </a:r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ZINC04098511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40000"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30049" name="Object 1"/>
          <p:cNvGraphicFramePr>
            <a:graphicFrameLocks noChangeAspect="1"/>
          </p:cNvGraphicFramePr>
          <p:nvPr/>
        </p:nvGraphicFramePr>
        <p:xfrm>
          <a:off x="296550" y="3522285"/>
          <a:ext cx="1612900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CS ChemDraw Drawing" r:id="rId3" imgW="1612153" imgH="1023840" progId="ChemDraw.Document.6.0">
                  <p:embed/>
                </p:oleObj>
              </mc:Choice>
              <mc:Fallback>
                <p:oleObj name="CS ChemDraw Drawing" r:id="rId3" imgW="1612153" imgH="102384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50" y="3522285"/>
                        <a:ext cx="1612900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0" name="Object 2"/>
          <p:cNvGraphicFramePr>
            <a:graphicFrameLocks noChangeAspect="1"/>
          </p:cNvGraphicFramePr>
          <p:nvPr/>
        </p:nvGraphicFramePr>
        <p:xfrm>
          <a:off x="2579262" y="3660095"/>
          <a:ext cx="174942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CS ChemDraw Drawing" r:id="rId5" imgW="1749111" imgH="775440" progId="ChemDraw.Document.6.0">
                  <p:embed/>
                </p:oleObj>
              </mc:Choice>
              <mc:Fallback>
                <p:oleObj name="CS ChemDraw Drawing" r:id="rId5" imgW="1749111" imgH="77544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9262" y="3660095"/>
                        <a:ext cx="1749425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1" name="Object 3"/>
          <p:cNvGraphicFramePr>
            <a:graphicFrameLocks noChangeAspect="1"/>
          </p:cNvGraphicFramePr>
          <p:nvPr/>
        </p:nvGraphicFramePr>
        <p:xfrm>
          <a:off x="5076056" y="3429000"/>
          <a:ext cx="1450502" cy="1281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CS ChemDraw Drawing" r:id="rId7" imgW="1768830" imgH="1561680" progId="ChemDraw.Document.6.0">
                  <p:embed/>
                </p:oleObj>
              </mc:Choice>
              <mc:Fallback>
                <p:oleObj name="CS ChemDraw Drawing" r:id="rId7" imgW="1768830" imgH="15616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3429000"/>
                        <a:ext cx="1450502" cy="1281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3" name="Object 5"/>
          <p:cNvGraphicFramePr>
            <a:graphicFrameLocks noChangeAspect="1"/>
          </p:cNvGraphicFramePr>
          <p:nvPr/>
        </p:nvGraphicFramePr>
        <p:xfrm>
          <a:off x="338449" y="1387610"/>
          <a:ext cx="1749425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CS ChemDraw Drawing" r:id="rId9" imgW="1749111" imgH="959850" progId="ChemDraw.Document.6.0">
                  <p:embed/>
                </p:oleObj>
              </mc:Choice>
              <mc:Fallback>
                <p:oleObj name="CS ChemDraw Drawing" r:id="rId9" imgW="1749111" imgH="95985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449" y="1387610"/>
                        <a:ext cx="1749425" cy="960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4" name="Object 6"/>
          <p:cNvGraphicFramePr>
            <a:graphicFrameLocks noChangeAspect="1"/>
          </p:cNvGraphicFramePr>
          <p:nvPr/>
        </p:nvGraphicFramePr>
        <p:xfrm>
          <a:off x="2571872" y="1430265"/>
          <a:ext cx="1747837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CS ChemDraw Drawing" r:id="rId11" imgW="1747760" imgH="958230" progId="ChemDraw.Document.6.0">
                  <p:embed/>
                </p:oleObj>
              </mc:Choice>
              <mc:Fallback>
                <p:oleObj name="CS ChemDraw Drawing" r:id="rId11" imgW="1747760" imgH="95823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872" y="1430265"/>
                        <a:ext cx="1747837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5" name="Object 7"/>
          <p:cNvGraphicFramePr>
            <a:graphicFrameLocks noChangeAspect="1"/>
          </p:cNvGraphicFramePr>
          <p:nvPr/>
        </p:nvGraphicFramePr>
        <p:xfrm>
          <a:off x="5028502" y="1280159"/>
          <a:ext cx="1487714" cy="1319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CS ChemDraw Drawing" r:id="rId13" imgW="1906058" imgH="1691010" progId="ChemDraw.Document.6.0">
                  <p:embed/>
                </p:oleObj>
              </mc:Choice>
              <mc:Fallback>
                <p:oleObj name="CS ChemDraw Drawing" r:id="rId13" imgW="1906058" imgH="169101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8502" y="1280159"/>
                        <a:ext cx="1487714" cy="13192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6" name="Object 8"/>
          <p:cNvGraphicFramePr>
            <a:graphicFrameLocks noChangeAspect="1"/>
          </p:cNvGraphicFramePr>
          <p:nvPr/>
        </p:nvGraphicFramePr>
        <p:xfrm>
          <a:off x="6886795" y="1226556"/>
          <a:ext cx="2243137" cy="138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CS ChemDraw Drawing" r:id="rId15" imgW="2242914" imgH="1389420" progId="ChemDraw.Document.6.0">
                  <p:embed/>
                </p:oleObj>
              </mc:Choice>
              <mc:Fallback>
                <p:oleObj name="CS ChemDraw Drawing" r:id="rId15" imgW="2242914" imgH="138942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6795" y="1226556"/>
                        <a:ext cx="2243137" cy="138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7" name="Object 9"/>
          <p:cNvGraphicFramePr>
            <a:graphicFrameLocks noChangeAspect="1"/>
          </p:cNvGraphicFramePr>
          <p:nvPr/>
        </p:nvGraphicFramePr>
        <p:xfrm>
          <a:off x="7134347" y="3356268"/>
          <a:ext cx="1768475" cy="132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CS ChemDraw Drawing" r:id="rId17" imgW="1768830" imgH="1325430" progId="ChemDraw.Document.6.0">
                  <p:embed/>
                </p:oleObj>
              </mc:Choice>
              <mc:Fallback>
                <p:oleObj name="CS ChemDraw Drawing" r:id="rId17" imgW="1768830" imgH="132543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4347" y="3356268"/>
                        <a:ext cx="1768475" cy="132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8" name="Object 10"/>
          <p:cNvGraphicFramePr>
            <a:graphicFrameLocks noChangeAspect="1"/>
          </p:cNvGraphicFramePr>
          <p:nvPr/>
        </p:nvGraphicFramePr>
        <p:xfrm>
          <a:off x="611560" y="5445224"/>
          <a:ext cx="1115518" cy="110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CS ChemDraw Drawing" r:id="rId19" imgW="1203712" imgH="1194480" progId="ChemDraw.Document.6.0">
                  <p:embed/>
                </p:oleObj>
              </mc:Choice>
              <mc:Fallback>
                <p:oleObj name="CS ChemDraw Drawing" r:id="rId19" imgW="1203712" imgH="11944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5445224"/>
                        <a:ext cx="1115518" cy="1106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9" name="Object 11"/>
          <p:cNvGraphicFramePr>
            <a:graphicFrameLocks noChangeAspect="1"/>
          </p:cNvGraphicFramePr>
          <p:nvPr>
            <p:extLst/>
          </p:nvPr>
        </p:nvGraphicFramePr>
        <p:xfrm>
          <a:off x="2375093" y="5644435"/>
          <a:ext cx="2124899" cy="1044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CS ChemDraw Drawing" r:id="rId21" imgW="2389326" imgH="1174500" progId="ChemDraw.Document.6.0">
                  <p:embed/>
                </p:oleObj>
              </mc:Choice>
              <mc:Fallback>
                <p:oleObj name="CS ChemDraw Drawing" r:id="rId21" imgW="2389326" imgH="117450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5093" y="5644435"/>
                        <a:ext cx="2124899" cy="10448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60" name="Object 12"/>
          <p:cNvGraphicFramePr>
            <a:graphicFrameLocks noChangeAspect="1"/>
          </p:cNvGraphicFramePr>
          <p:nvPr/>
        </p:nvGraphicFramePr>
        <p:xfrm>
          <a:off x="4745844" y="5478902"/>
          <a:ext cx="1985963" cy="132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CS ChemDraw Drawing" r:id="rId23" imgW="1985207" imgH="1328400" progId="ChemDraw.Document.6.0">
                  <p:embed/>
                </p:oleObj>
              </mc:Choice>
              <mc:Fallback>
                <p:oleObj name="CS ChemDraw Drawing" r:id="rId23" imgW="1985207" imgH="132840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844" y="5478902"/>
                        <a:ext cx="1985963" cy="1328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61" name="Object 13"/>
          <p:cNvGraphicFramePr>
            <a:graphicFrameLocks noChangeAspect="1"/>
          </p:cNvGraphicFramePr>
          <p:nvPr/>
        </p:nvGraphicFramePr>
        <p:xfrm>
          <a:off x="6934196" y="5517232"/>
          <a:ext cx="2162620" cy="1204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CS ChemDraw Drawing" r:id="rId25" imgW="2541681" imgH="1415610" progId="ChemDraw.Document.6.0">
                  <p:embed/>
                </p:oleObj>
              </mc:Choice>
              <mc:Fallback>
                <p:oleObj name="CS ChemDraw Drawing" r:id="rId25" imgW="2541681" imgH="141561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196" y="5517232"/>
                        <a:ext cx="2162620" cy="12049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47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-17930" y="124189"/>
          <a:ext cx="9170892" cy="67263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4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94650">
                <a:tc gridSpan="12"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20121015 RBC 50 natural products against 32 protein kinase</a:t>
                      </a:r>
                      <a:r>
                        <a:rPr lang="en-US" altLang="zh-TW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 profiling</a:t>
                      </a:r>
                      <a:endParaRPr lang="zh-TW" altLang="en-US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43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JMY59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JMY60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T=1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S=3%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JMY61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JMY62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T=15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S=47%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433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ZINC01531697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ZINC20113170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ZINC08836734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ZINC03952380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0"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58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JMY63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T=6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S=19%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JMY64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T=2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S=6%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JMY65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T=18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S=56%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JMY66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T=7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S=22%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587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ZINC03870533 (</a:t>
                      </a:r>
                      <a:r>
                        <a:rPr lang="en-US" altLang="zh-TW" sz="16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PD1</a:t>
                      </a:r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ZINC00038933 (</a:t>
                      </a:r>
                      <a:r>
                        <a:rPr lang="en-US" altLang="zh-TW" sz="16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BHF</a:t>
                      </a:r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ZINC14642868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ZINC04096258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0000">
                <a:tc gridSpan="3">
                  <a:txBody>
                    <a:bodyPr/>
                    <a:lstStyle/>
                    <a:p>
                      <a:pPr algn="ctr"/>
                      <a:endParaRPr lang="en-US" altLang="zh-TW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4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JMY67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JMY68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JMY69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JMY70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400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ZINC09410773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ZINC01447956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ZINC18115831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ZINC20762183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40000"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4929" name="Object 1"/>
          <p:cNvGraphicFramePr>
            <a:graphicFrameLocks noChangeAspect="1"/>
          </p:cNvGraphicFramePr>
          <p:nvPr/>
        </p:nvGraphicFramePr>
        <p:xfrm>
          <a:off x="67228" y="1196752"/>
          <a:ext cx="2199089" cy="144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CS ChemDraw Drawing" r:id="rId3" imgW="2581390" imgH="1691280" progId="ChemDraw.Document.6.0">
                  <p:embed/>
                </p:oleObj>
              </mc:Choice>
              <mc:Fallback>
                <p:oleObj name="CS ChemDraw Drawing" r:id="rId3" imgW="2581390" imgH="16912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28" y="1196752"/>
                        <a:ext cx="2199089" cy="144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30" name="Object 2"/>
          <p:cNvGraphicFramePr>
            <a:graphicFrameLocks noChangeAspect="1"/>
          </p:cNvGraphicFramePr>
          <p:nvPr/>
        </p:nvGraphicFramePr>
        <p:xfrm>
          <a:off x="2640677" y="1289129"/>
          <a:ext cx="1499275" cy="974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CS ChemDraw Drawing" r:id="rId5" imgW="1837444" imgH="1194480" progId="ChemDraw.Document.6.0">
                  <p:embed/>
                </p:oleObj>
              </mc:Choice>
              <mc:Fallback>
                <p:oleObj name="CS ChemDraw Drawing" r:id="rId5" imgW="1837444" imgH="11944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677" y="1289129"/>
                        <a:ext cx="1499275" cy="9744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31" name="Object 3"/>
          <p:cNvGraphicFramePr>
            <a:graphicFrameLocks noChangeAspect="1"/>
          </p:cNvGraphicFramePr>
          <p:nvPr/>
        </p:nvGraphicFramePr>
        <p:xfrm>
          <a:off x="5076056" y="1312789"/>
          <a:ext cx="1544845" cy="102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CS ChemDraw Drawing" r:id="rId7" imgW="1792062" imgH="1194480" progId="ChemDraw.Document.6.0">
                  <p:embed/>
                </p:oleObj>
              </mc:Choice>
              <mc:Fallback>
                <p:oleObj name="CS ChemDraw Drawing" r:id="rId7" imgW="1792062" imgH="11944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1312789"/>
                        <a:ext cx="1544845" cy="10289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32" name="Object 4"/>
          <p:cNvGraphicFramePr>
            <a:graphicFrameLocks noChangeAspect="1"/>
          </p:cNvGraphicFramePr>
          <p:nvPr/>
        </p:nvGraphicFramePr>
        <p:xfrm>
          <a:off x="6892865" y="1312632"/>
          <a:ext cx="2233500" cy="1259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CS ChemDraw Drawing" r:id="rId9" imgW="2424173" imgH="1366470" progId="ChemDraw.Document.6.0">
                  <p:embed/>
                </p:oleObj>
              </mc:Choice>
              <mc:Fallback>
                <p:oleObj name="CS ChemDraw Drawing" r:id="rId9" imgW="2424173" imgH="136647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2865" y="1312632"/>
                        <a:ext cx="2233500" cy="1259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34" name="Object 6"/>
          <p:cNvGraphicFramePr>
            <a:graphicFrameLocks noChangeAspect="1"/>
          </p:cNvGraphicFramePr>
          <p:nvPr/>
        </p:nvGraphicFramePr>
        <p:xfrm>
          <a:off x="0" y="3347966"/>
          <a:ext cx="2288460" cy="1393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CS ChemDraw Drawing" r:id="rId11" imgW="2619479" imgH="1595160" progId="ChemDraw.Document.6.0">
                  <p:embed/>
                </p:oleObj>
              </mc:Choice>
              <mc:Fallback>
                <p:oleObj name="CS ChemDraw Drawing" r:id="rId11" imgW="2619479" imgH="15951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47966"/>
                        <a:ext cx="2288460" cy="1393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36" name="Object 8"/>
          <p:cNvGraphicFramePr>
            <a:graphicFrameLocks noChangeAspect="1"/>
          </p:cNvGraphicFramePr>
          <p:nvPr/>
        </p:nvGraphicFramePr>
        <p:xfrm>
          <a:off x="4615871" y="3525132"/>
          <a:ext cx="2222553" cy="998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CS ChemDraw Drawing" r:id="rId13" imgW="2540330" imgH="1141020" progId="ChemDraw.Document.6.0">
                  <p:embed/>
                </p:oleObj>
              </mc:Choice>
              <mc:Fallback>
                <p:oleObj name="CS ChemDraw Drawing" r:id="rId13" imgW="2540330" imgH="114102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871" y="3525132"/>
                        <a:ext cx="2222553" cy="9987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37" name="Object 9"/>
          <p:cNvGraphicFramePr>
            <a:graphicFrameLocks noChangeAspect="1"/>
          </p:cNvGraphicFramePr>
          <p:nvPr/>
        </p:nvGraphicFramePr>
        <p:xfrm>
          <a:off x="6917851" y="3573016"/>
          <a:ext cx="2230056" cy="841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CS ChemDraw Drawing" r:id="rId15" imgW="2540060" imgH="958230" progId="ChemDraw.Document.6.0">
                  <p:embed/>
                </p:oleObj>
              </mc:Choice>
              <mc:Fallback>
                <p:oleObj name="CS ChemDraw Drawing" r:id="rId15" imgW="2540060" imgH="95823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7851" y="3573016"/>
                        <a:ext cx="2230056" cy="8418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38" name="Object 10"/>
          <p:cNvGraphicFramePr>
            <a:graphicFrameLocks noChangeAspect="1"/>
          </p:cNvGraphicFramePr>
          <p:nvPr/>
        </p:nvGraphicFramePr>
        <p:xfrm>
          <a:off x="0" y="5813806"/>
          <a:ext cx="2272592" cy="653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CS ChemDraw Drawing" r:id="rId17" imgW="2838827" imgH="816480" progId="ChemDraw.Document.6.0">
                  <p:embed/>
                </p:oleObj>
              </mc:Choice>
              <mc:Fallback>
                <p:oleObj name="CS ChemDraw Drawing" r:id="rId17" imgW="2838827" imgH="8164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813806"/>
                        <a:ext cx="2272592" cy="6533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39" name="Object 11"/>
          <p:cNvGraphicFramePr>
            <a:graphicFrameLocks noChangeAspect="1"/>
          </p:cNvGraphicFramePr>
          <p:nvPr/>
        </p:nvGraphicFramePr>
        <p:xfrm>
          <a:off x="2311332" y="5654526"/>
          <a:ext cx="2224087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6" name="CS ChemDraw Drawing" r:id="rId19" imgW="2224545" imgH="1013310" progId="ChemDraw.Document.6.0">
                  <p:embed/>
                </p:oleObj>
              </mc:Choice>
              <mc:Fallback>
                <p:oleObj name="CS ChemDraw Drawing" r:id="rId19" imgW="2224545" imgH="101331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1332" y="5654526"/>
                        <a:ext cx="2224087" cy="101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40" name="Object 12"/>
          <p:cNvGraphicFramePr>
            <a:graphicFrameLocks noChangeAspect="1"/>
          </p:cNvGraphicFramePr>
          <p:nvPr/>
        </p:nvGraphicFramePr>
        <p:xfrm>
          <a:off x="4607340" y="5753686"/>
          <a:ext cx="2231000" cy="852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" name="CS ChemDraw Drawing" r:id="rId21" imgW="2422822" imgH="924750" progId="ChemDraw.Document.6.0">
                  <p:embed/>
                </p:oleObj>
              </mc:Choice>
              <mc:Fallback>
                <p:oleObj name="CS ChemDraw Drawing" r:id="rId21" imgW="2422822" imgH="92475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7340" y="5753686"/>
                        <a:ext cx="2231000" cy="8523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41" name="Object 13"/>
          <p:cNvGraphicFramePr>
            <a:graphicFrameLocks noChangeAspect="1"/>
          </p:cNvGraphicFramePr>
          <p:nvPr/>
        </p:nvGraphicFramePr>
        <p:xfrm>
          <a:off x="6903344" y="5733256"/>
          <a:ext cx="2247217" cy="828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8" name="CS ChemDraw Drawing" r:id="rId23" imgW="2501971" imgH="921780" progId="ChemDraw.Document.6.0">
                  <p:embed/>
                </p:oleObj>
              </mc:Choice>
              <mc:Fallback>
                <p:oleObj name="CS ChemDraw Drawing" r:id="rId23" imgW="2501971" imgH="9217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3344" y="5733256"/>
                        <a:ext cx="2247217" cy="8284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物件 1"/>
          <p:cNvGraphicFramePr>
            <a:graphicFrameLocks noChangeAspect="1"/>
          </p:cNvGraphicFramePr>
          <p:nvPr>
            <p:extLst/>
          </p:nvPr>
        </p:nvGraphicFramePr>
        <p:xfrm>
          <a:off x="2734093" y="3594267"/>
          <a:ext cx="1316037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9" name="CS ChemDraw Drawing" r:id="rId25" imgW="1316358" imgH="920160" progId="ChemDraw.Document.6.0">
                  <p:embed/>
                </p:oleObj>
              </mc:Choice>
              <mc:Fallback>
                <p:oleObj name="CS ChemDraw Drawing" r:id="rId25" imgW="1316358" imgH="9201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734093" y="3594267"/>
                        <a:ext cx="1316037" cy="920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451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-17930" y="124189"/>
          <a:ext cx="9170892" cy="67263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4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6424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94650">
                <a:tc gridSpan="12"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20121015 RBC 50 natural products against 32 protein kinase</a:t>
                      </a:r>
                      <a:r>
                        <a:rPr lang="en-US" altLang="zh-TW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 profiling</a:t>
                      </a:r>
                      <a:endParaRPr lang="zh-TW" altLang="en-US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43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JMY71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T=10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S=31%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JMY72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JMY73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T=2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S=6%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JMY74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T=8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S=25%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433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ZINC12657623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ZINC12296962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ZINC12872097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ZINC06112330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0"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58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JMY75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JMY76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JMY77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JMY78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587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ZINC9547902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ZINC38139524</a:t>
                      </a:r>
                      <a:endParaRPr lang="zh-TW" altLang="en-US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ZINC17170902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ZINC12390526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0000">
                <a:tc gridSpan="3">
                  <a:txBody>
                    <a:bodyPr/>
                    <a:lstStyle/>
                    <a:p>
                      <a:pPr algn="ctr"/>
                      <a:endParaRPr lang="en-US" altLang="zh-TW" sz="16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4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JMY79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T=20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S=63%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JMY80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T=0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S=0%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JMY81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T=7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S=22%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JMY82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T=3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S=9%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400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ZINC01486219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ZINC04349478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ZINC49888963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Calibri" pitchFamily="34" charset="0"/>
                          <a:cs typeface="Calibri" pitchFamily="34" charset="0"/>
                        </a:rPr>
                        <a:t>ZINC01546258</a:t>
                      </a:r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40000"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3905" name="Object 1"/>
          <p:cNvGraphicFramePr>
            <a:graphicFrameLocks noChangeAspect="1"/>
          </p:cNvGraphicFramePr>
          <p:nvPr/>
        </p:nvGraphicFramePr>
        <p:xfrm>
          <a:off x="195576" y="1344032"/>
          <a:ext cx="192405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CS ChemDraw Drawing" r:id="rId3" imgW="1924427" imgH="1168560" progId="ChemDraw.Document.6.0">
                  <p:embed/>
                </p:oleObj>
              </mc:Choice>
              <mc:Fallback>
                <p:oleObj name="CS ChemDraw Drawing" r:id="rId3" imgW="1924427" imgH="11685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576" y="1344032"/>
                        <a:ext cx="192405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06" name="Object 2"/>
          <p:cNvGraphicFramePr>
            <a:graphicFrameLocks noChangeAspect="1"/>
          </p:cNvGraphicFramePr>
          <p:nvPr/>
        </p:nvGraphicFramePr>
        <p:xfrm>
          <a:off x="2387526" y="1617785"/>
          <a:ext cx="2158364" cy="725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CS ChemDraw Drawing" r:id="rId5" imgW="2744281" imgH="921780" progId="ChemDraw.Document.6.0">
                  <p:embed/>
                </p:oleObj>
              </mc:Choice>
              <mc:Fallback>
                <p:oleObj name="CS ChemDraw Drawing" r:id="rId5" imgW="2744281" imgH="9217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7526" y="1617785"/>
                        <a:ext cx="2158364" cy="725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07" name="Object 3"/>
          <p:cNvGraphicFramePr>
            <a:graphicFrameLocks noChangeAspect="1"/>
          </p:cNvGraphicFramePr>
          <p:nvPr/>
        </p:nvGraphicFramePr>
        <p:xfrm>
          <a:off x="4684542" y="1246320"/>
          <a:ext cx="2167596" cy="1384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CS ChemDraw Drawing" r:id="rId7" imgW="2582741" imgH="1648620" progId="ChemDraw.Document.6.0">
                  <p:embed/>
                </p:oleObj>
              </mc:Choice>
              <mc:Fallback>
                <p:oleObj name="CS ChemDraw Drawing" r:id="rId7" imgW="2582741" imgH="164862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4542" y="1246320"/>
                        <a:ext cx="2167596" cy="13842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08" name="Object 4"/>
          <p:cNvGraphicFramePr>
            <a:graphicFrameLocks noChangeAspect="1"/>
          </p:cNvGraphicFramePr>
          <p:nvPr/>
        </p:nvGraphicFramePr>
        <p:xfrm>
          <a:off x="6949755" y="1489690"/>
          <a:ext cx="2100809" cy="8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CS ChemDraw Drawing" r:id="rId9" imgW="2305585" imgH="919890" progId="ChemDraw.Document.6.0">
                  <p:embed/>
                </p:oleObj>
              </mc:Choice>
              <mc:Fallback>
                <p:oleObj name="CS ChemDraw Drawing" r:id="rId9" imgW="2305585" imgH="91989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9755" y="1489690"/>
                        <a:ext cx="2100809" cy="8377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0" name="Object 6"/>
          <p:cNvGraphicFramePr>
            <a:graphicFrameLocks noChangeAspect="1"/>
          </p:cNvGraphicFramePr>
          <p:nvPr/>
        </p:nvGraphicFramePr>
        <p:xfrm>
          <a:off x="0" y="3698846"/>
          <a:ext cx="2275822" cy="757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CS ChemDraw Drawing" r:id="rId11" imgW="2870703" imgH="955260" progId="ChemDraw.Document.6.0">
                  <p:embed/>
                </p:oleObj>
              </mc:Choice>
              <mc:Fallback>
                <p:oleObj name="CS ChemDraw Drawing" r:id="rId11" imgW="2870703" imgH="9552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698846"/>
                        <a:ext cx="2275822" cy="7577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1" name="Object 7"/>
          <p:cNvGraphicFramePr>
            <a:graphicFrameLocks noChangeAspect="1"/>
          </p:cNvGraphicFramePr>
          <p:nvPr/>
        </p:nvGraphicFramePr>
        <p:xfrm>
          <a:off x="2369556" y="3343823"/>
          <a:ext cx="2169178" cy="137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name="CS ChemDraw Drawing" r:id="rId13" imgW="2381492" imgH="1508490" progId="ChemDraw.Document.6.0">
                  <p:embed/>
                </p:oleObj>
              </mc:Choice>
              <mc:Fallback>
                <p:oleObj name="CS ChemDraw Drawing" r:id="rId13" imgW="2381492" imgH="150849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9556" y="3343823"/>
                        <a:ext cx="2169178" cy="1373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2" name="Object 8"/>
          <p:cNvGraphicFramePr>
            <a:graphicFrameLocks noChangeAspect="1"/>
          </p:cNvGraphicFramePr>
          <p:nvPr/>
        </p:nvGraphicFramePr>
        <p:xfrm>
          <a:off x="4648980" y="3483036"/>
          <a:ext cx="2141537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6" name="CS ChemDraw Drawing" r:id="rId15" imgW="2142154" imgH="1046790" progId="ChemDraw.Document.6.0">
                  <p:embed/>
                </p:oleObj>
              </mc:Choice>
              <mc:Fallback>
                <p:oleObj name="CS ChemDraw Drawing" r:id="rId15" imgW="2142154" imgH="104679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980" y="3483036"/>
                        <a:ext cx="2141537" cy="104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3" name="Object 9"/>
          <p:cNvGraphicFramePr>
            <a:graphicFrameLocks noChangeAspect="1"/>
          </p:cNvGraphicFramePr>
          <p:nvPr/>
        </p:nvGraphicFramePr>
        <p:xfrm>
          <a:off x="6948264" y="3646692"/>
          <a:ext cx="2123253" cy="744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7" name="CS ChemDraw Drawing" r:id="rId17" imgW="2838827" imgH="994680" progId="ChemDraw.Document.6.0">
                  <p:embed/>
                </p:oleObj>
              </mc:Choice>
              <mc:Fallback>
                <p:oleObj name="CS ChemDraw Drawing" r:id="rId17" imgW="2838827" imgH="9946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3646692"/>
                        <a:ext cx="2123253" cy="7445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4" name="Object 10"/>
          <p:cNvGraphicFramePr>
            <a:graphicFrameLocks noChangeAspect="1"/>
          </p:cNvGraphicFramePr>
          <p:nvPr/>
        </p:nvGraphicFramePr>
        <p:xfrm>
          <a:off x="0" y="5805264"/>
          <a:ext cx="2259734" cy="748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CS ChemDraw Drawing" r:id="rId19" imgW="3041427" imgH="1008450" progId="ChemDraw.Document.6.0">
                  <p:embed/>
                </p:oleObj>
              </mc:Choice>
              <mc:Fallback>
                <p:oleObj name="CS ChemDraw Drawing" r:id="rId19" imgW="3041427" imgH="100845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805264"/>
                        <a:ext cx="2259734" cy="7489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5" name="Object 11"/>
          <p:cNvGraphicFramePr>
            <a:graphicFrameLocks noChangeAspect="1"/>
          </p:cNvGraphicFramePr>
          <p:nvPr/>
        </p:nvGraphicFramePr>
        <p:xfrm>
          <a:off x="2600743" y="5445224"/>
          <a:ext cx="1486856" cy="1387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" name="CS ChemDraw Drawing" r:id="rId21" imgW="1907679" imgH="1781190" progId="ChemDraw.Document.6.0">
                  <p:embed/>
                </p:oleObj>
              </mc:Choice>
              <mc:Fallback>
                <p:oleObj name="CS ChemDraw Drawing" r:id="rId21" imgW="1907679" imgH="178119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0743" y="5445224"/>
                        <a:ext cx="1486856" cy="13878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6" name="Object 12"/>
          <p:cNvGraphicFramePr>
            <a:graphicFrameLocks noChangeAspect="1"/>
          </p:cNvGraphicFramePr>
          <p:nvPr/>
        </p:nvGraphicFramePr>
        <p:xfrm>
          <a:off x="5076056" y="5445224"/>
          <a:ext cx="1215644" cy="1412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CS ChemDraw Drawing" r:id="rId23" imgW="1762888" imgH="2047950" progId="ChemDraw.Document.6.0">
                  <p:embed/>
                </p:oleObj>
              </mc:Choice>
              <mc:Fallback>
                <p:oleObj name="CS ChemDraw Drawing" r:id="rId23" imgW="1762888" imgH="204795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5445224"/>
                        <a:ext cx="1215644" cy="14127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7" name="Object 13"/>
          <p:cNvGraphicFramePr>
            <a:graphicFrameLocks noChangeAspect="1"/>
          </p:cNvGraphicFramePr>
          <p:nvPr/>
        </p:nvGraphicFramePr>
        <p:xfrm>
          <a:off x="7236296" y="5489460"/>
          <a:ext cx="1538561" cy="1354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CS ChemDraw Drawing" r:id="rId25" imgW="1817725" imgH="1600020" progId="ChemDraw.Document.6.0">
                  <p:embed/>
                </p:oleObj>
              </mc:Choice>
              <mc:Fallback>
                <p:oleObj name="CS ChemDraw Drawing" r:id="rId25" imgW="1817725" imgH="160002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6296" y="5489460"/>
                        <a:ext cx="1538561" cy="13544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384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b">
  <a:themeElements>
    <a:clrScheme name="lab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lab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ab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b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b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b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b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b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b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b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b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lab">
  <a:themeElements>
    <a:clrScheme name="lab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莊榮輝推薦">
      <a:majorFont>
        <a:latin typeface="Arial"/>
        <a:ea typeface="細明體"/>
        <a:cs typeface=""/>
      </a:majorFont>
      <a:minorFont>
        <a:latin typeface="Times New Roman"/>
        <a:ea typeface="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ab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b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b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b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b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b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b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b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b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lab">
  <a:themeElements>
    <a:clrScheme name="lab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Calibri">
      <a:majorFont>
        <a:latin typeface="Calibri"/>
        <a:ea typeface="標楷體"/>
        <a:cs typeface=""/>
      </a:majorFont>
      <a:minorFont>
        <a:latin typeface="Calibri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ab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b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b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b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b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b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b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b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b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7275</TotalTime>
  <Words>1880</Words>
  <Application>Microsoft Office PowerPoint</Application>
  <PresentationFormat>如螢幕大小 (4:3)</PresentationFormat>
  <Paragraphs>984</Paragraphs>
  <Slides>37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4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51" baseType="lpstr">
      <vt:lpstr>細明體</vt:lpstr>
      <vt:lpstr>新細明體</vt:lpstr>
      <vt:lpstr>標楷體</vt:lpstr>
      <vt:lpstr>Arial</vt:lpstr>
      <vt:lpstr>Arial Narrow</vt:lpstr>
      <vt:lpstr>Calibri</vt:lpstr>
      <vt:lpstr>Garamond</vt:lpstr>
      <vt:lpstr>Times New Roman</vt:lpstr>
      <vt:lpstr>Wingdings</vt:lpstr>
      <vt:lpstr>lab</vt:lpstr>
      <vt:lpstr>1_Office 佈景主題</vt:lpstr>
      <vt:lpstr>9_lab</vt:lpstr>
      <vt:lpstr>1_lab</vt:lpstr>
      <vt:lpstr>CS ChemDraw Drawing</vt:lpstr>
      <vt:lpstr>2012 BioXGEM-RBC kinase profiling (50 natural products against 32 protein kinases)</vt:lpstr>
      <vt:lpstr>Aim</vt:lpstr>
      <vt:lpstr>PowerPoint 簡報</vt:lpstr>
      <vt:lpstr>The relationships between flavonoids and kinases</vt:lpstr>
      <vt:lpstr>Design</vt:lpstr>
      <vt:lpstr>Kinase profiling </vt:lpstr>
      <vt:lpstr>PowerPoint 簡報</vt:lpstr>
      <vt:lpstr>PowerPoint 簡報</vt:lpstr>
      <vt:lpstr>PowerPoint 簡報</vt:lpstr>
      <vt:lpstr>PowerPoint 簡報</vt:lpstr>
      <vt:lpstr>PowerPoint 簡報</vt:lpstr>
      <vt:lpstr>Results/analysis summary</vt:lpstr>
      <vt:lpstr>JMY27</vt:lpstr>
      <vt:lpstr>JMY29</vt:lpstr>
      <vt:lpstr>JMY30</vt:lpstr>
      <vt:lpstr>JMY51</vt:lpstr>
      <vt:lpstr>JMY52</vt:lpstr>
      <vt:lpstr>JMY55</vt:lpstr>
      <vt:lpstr>JMY60</vt:lpstr>
      <vt:lpstr>JMY62</vt:lpstr>
      <vt:lpstr>JMY63</vt:lpstr>
      <vt:lpstr>JMY64</vt:lpstr>
      <vt:lpstr>JMY65</vt:lpstr>
      <vt:lpstr>JMY66</vt:lpstr>
      <vt:lpstr>JMY71</vt:lpstr>
      <vt:lpstr>JMY73</vt:lpstr>
      <vt:lpstr>JMY74</vt:lpstr>
      <vt:lpstr>JMY79</vt:lpstr>
      <vt:lpstr>JMY81</vt:lpstr>
      <vt:lpstr>JMY82</vt:lpstr>
      <vt:lpstr>JMY84</vt:lpstr>
      <vt:lpstr>JMY88</vt:lpstr>
      <vt:lpstr>JMY90</vt:lpstr>
      <vt:lpstr>JMY91</vt:lpstr>
      <vt:lpstr>JMY92</vt:lpstr>
      <vt:lpstr>JMY94</vt:lpstr>
      <vt:lpstr>JMY96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 BioXGEM-RBC kinase profiling (50 natural products against 32 protein kinases)</dc:title>
  <dc:creator>Jet Lin</dc:creator>
  <cp:lastModifiedBy>洪慈懋</cp:lastModifiedBy>
  <cp:revision>7</cp:revision>
  <dcterms:created xsi:type="dcterms:W3CDTF">2016-06-05T02:45:26Z</dcterms:created>
  <dcterms:modified xsi:type="dcterms:W3CDTF">2017-03-01T10:28:30Z</dcterms:modified>
</cp:coreProperties>
</file>